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4" r:id="rId4"/>
    <p:sldId id="274" r:id="rId5"/>
    <p:sldId id="306" r:id="rId6"/>
    <p:sldId id="275" r:id="rId7"/>
    <p:sldId id="277" r:id="rId8"/>
    <p:sldId id="278" r:id="rId9"/>
    <p:sldId id="290" r:id="rId10"/>
    <p:sldId id="279" r:id="rId11"/>
    <p:sldId id="335" r:id="rId12"/>
    <p:sldId id="299" r:id="rId13"/>
    <p:sldId id="281" r:id="rId14"/>
    <p:sldId id="292" r:id="rId15"/>
    <p:sldId id="302" r:id="rId16"/>
    <p:sldId id="291" r:id="rId17"/>
    <p:sldId id="294" r:id="rId18"/>
    <p:sldId id="283" r:id="rId19"/>
    <p:sldId id="298" r:id="rId20"/>
    <p:sldId id="336" r:id="rId21"/>
    <p:sldId id="296" r:id="rId22"/>
    <p:sldId id="288" r:id="rId23"/>
    <p:sldId id="319" r:id="rId24"/>
    <p:sldId id="287" r:id="rId25"/>
    <p:sldId id="323" r:id="rId26"/>
    <p:sldId id="322" r:id="rId27"/>
    <p:sldId id="340" r:id="rId28"/>
    <p:sldId id="324" r:id="rId29"/>
    <p:sldId id="325" r:id="rId30"/>
    <p:sldId id="339" r:id="rId31"/>
    <p:sldId id="327" r:id="rId32"/>
    <p:sldId id="328" r:id="rId33"/>
    <p:sldId id="330" r:id="rId34"/>
    <p:sldId id="331" r:id="rId35"/>
    <p:sldId id="332" r:id="rId36"/>
    <p:sldId id="333" r:id="rId37"/>
    <p:sldId id="307" r:id="rId38"/>
    <p:sldId id="342" r:id="rId39"/>
    <p:sldId id="343" r:id="rId40"/>
    <p:sldId id="345" r:id="rId41"/>
    <p:sldId id="34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D3FF"/>
    <a:srgbClr val="75DBFF"/>
    <a:srgbClr val="BAE18F"/>
    <a:srgbClr val="6F6F74"/>
    <a:srgbClr val="92D050"/>
    <a:srgbClr val="FF0000"/>
    <a:srgbClr val="D9D9D9"/>
    <a:srgbClr val="232447"/>
    <a:srgbClr val="00B0F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4ACBC-2ECD-40B1-D063-C4EC7CC3D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7215E0-FB4A-43D3-C8B2-3117A68AA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093E58-F4D8-F9C3-E92A-1D7E5900C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3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4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7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9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2B8B8DE8-5A20-42E5-AC7E-A76EA0815778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7F543B70-5F94-436B-B04B-FB1938C4D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83CA2-614C-A3FB-7873-26BF16552AED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YouTube Sans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YouTube Sans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YouTube Sans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microsoft.com/office/2017/06/relationships/model3d" Target="../media/model3d1.glb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1.png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6.png"/><Relationship Id="rId7" Type="http://schemas.openxmlformats.org/officeDocument/2006/relationships/image" Target="../media/image951.png"/><Relationship Id="rId12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1.png"/><Relationship Id="rId5" Type="http://schemas.openxmlformats.org/officeDocument/2006/relationships/image" Target="../media/image89.png"/><Relationship Id="rId10" Type="http://schemas.openxmlformats.org/officeDocument/2006/relationships/image" Target="../media/image98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5EFE-EEBB-E6B2-EF57-DCF0F3ACF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Відображення тіней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5E633-40C3-F38E-855D-D09B5F20DA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5866-E2BC-FEDE-3187-A1243E97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87C0-F180-C0E3-84BE-1ED44C89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F12F-98D6-8820-BAB4-666E38AA1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010053" cy="4351337"/>
          </a:xfrm>
        </p:spPr>
        <p:txBody>
          <a:bodyPr>
            <a:normAutofit/>
          </a:bodyPr>
          <a:lstStyle/>
          <a:p>
            <a:r>
              <a:rPr lang="uk-UA" dirty="0"/>
              <a:t>У лекції</a:t>
            </a:r>
            <a:r>
              <a:rPr lang="en-US" dirty="0"/>
              <a:t> </a:t>
            </a:r>
            <a:r>
              <a:rPr lang="uk-UA" dirty="0"/>
              <a:t>про перспективну </a:t>
            </a:r>
            <a:r>
              <a:rPr lang="uk-UA" dirty="0" err="1"/>
              <a:t>проєкцію</a:t>
            </a:r>
            <a:r>
              <a:rPr lang="uk-UA" dirty="0"/>
              <a:t> ми вивели формулу яка </a:t>
            </a:r>
            <a:r>
              <a:rPr lang="uk-UA" dirty="0" err="1"/>
              <a:t>застосовувє</a:t>
            </a:r>
            <a:r>
              <a:rPr lang="uk-UA" dirty="0"/>
              <a:t> матриці та однорідні координати для виконання перспективної проєкції</a:t>
            </a:r>
          </a:p>
          <a:p>
            <a:pPr lvl="1"/>
            <a:r>
              <a:rPr lang="uk-UA" dirty="0"/>
              <a:t>У тій проєкції, усі промені йдуть від світу до камери</a:t>
            </a:r>
          </a:p>
          <a:p>
            <a:r>
              <a:rPr lang="uk-UA" dirty="0"/>
              <a:t>Проте, напрямлене світло випромінює паралельні промені</a:t>
            </a:r>
          </a:p>
          <a:p>
            <a:pPr lvl="1"/>
            <a:r>
              <a:rPr lang="uk-UA" dirty="0"/>
              <a:t>Вони виходять від площини, замість точки</a:t>
            </a:r>
          </a:p>
          <a:p>
            <a:pPr lvl="1"/>
            <a:r>
              <a:rPr lang="uk-UA" dirty="0"/>
              <a:t>Ця форма проєкції називається </a:t>
            </a:r>
            <a:r>
              <a:rPr lang="uk-UA" b="1" dirty="0" err="1"/>
              <a:t>ортографічною</a:t>
            </a:r>
            <a:r>
              <a:rPr lang="en-US" b="1" dirty="0"/>
              <a:t>/orthographic</a:t>
            </a:r>
            <a:endParaRPr lang="uk-UA" b="1" dirty="0"/>
          </a:p>
          <a:p>
            <a:r>
              <a:rPr lang="uk-UA" dirty="0"/>
              <a:t>Виведемо формулу у подібним чином до </a:t>
            </a:r>
            <a:r>
              <a:rPr lang="uk-UA" dirty="0" err="1"/>
              <a:t>відосів</a:t>
            </a:r>
            <a:r>
              <a:rPr lang="uk-UA" dirty="0"/>
              <a:t> про перспективної проєкції та однорідних координат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Camera">
                <a:extLst>
                  <a:ext uri="{FF2B5EF4-FFF2-40B4-BE49-F238E27FC236}">
                    <a16:creationId xmlns:a16="http://schemas.microsoft.com/office/drawing/2014/main" id="{8D6C1EBC-9C1D-11C9-C17F-6DD0A77A5E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50618" y="1355748"/>
              <a:ext cx="571535" cy="924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1535" cy="9243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6983" ay="-196475" az="54533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Camera">
                <a:extLst>
                  <a:ext uri="{FF2B5EF4-FFF2-40B4-BE49-F238E27FC236}">
                    <a16:creationId xmlns:a16="http://schemas.microsoft.com/office/drawing/2014/main" id="{8D6C1EBC-9C1D-11C9-C17F-6DD0A77A5E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0618" y="1355748"/>
                <a:ext cx="571535" cy="924329"/>
              </a:xfrm>
              <a:prstGeom prst="rect">
                <a:avLst/>
              </a:prstGeom>
            </p:spPr>
          </p:pic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2C9BAF-5EFD-4C63-C281-5514E311CC54}"/>
              </a:ext>
            </a:extLst>
          </p:cNvPr>
          <p:cNvCxnSpPr>
            <a:cxnSpLocks/>
          </p:cNvCxnSpPr>
          <p:nvPr/>
        </p:nvCxnSpPr>
        <p:spPr>
          <a:xfrm flipH="1">
            <a:off x="7422153" y="1002749"/>
            <a:ext cx="2862797" cy="7386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EFAA60-56C1-59BB-FAF1-890B91378DA4}"/>
              </a:ext>
            </a:extLst>
          </p:cNvPr>
          <p:cNvCxnSpPr>
            <a:cxnSpLocks/>
          </p:cNvCxnSpPr>
          <p:nvPr/>
        </p:nvCxnSpPr>
        <p:spPr>
          <a:xfrm flipH="1">
            <a:off x="7422153" y="1497940"/>
            <a:ext cx="2862797" cy="2434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E79338-4857-AEF6-C418-A43CE35AA8DD}"/>
              </a:ext>
            </a:extLst>
          </p:cNvPr>
          <p:cNvCxnSpPr>
            <a:cxnSpLocks/>
          </p:cNvCxnSpPr>
          <p:nvPr/>
        </p:nvCxnSpPr>
        <p:spPr>
          <a:xfrm flipH="1" flipV="1">
            <a:off x="7446351" y="1769204"/>
            <a:ext cx="1235428" cy="11037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9A7C7-26D4-8C8C-114C-4B7E98BC2258}"/>
              </a:ext>
            </a:extLst>
          </p:cNvPr>
          <p:cNvCxnSpPr>
            <a:cxnSpLocks/>
          </p:cNvCxnSpPr>
          <p:nvPr/>
        </p:nvCxnSpPr>
        <p:spPr>
          <a:xfrm flipH="1" flipV="1">
            <a:off x="7444540" y="1782947"/>
            <a:ext cx="1222174" cy="59539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B1774-B0F5-0EBF-2A7A-79838DD3D3D9}"/>
              </a:ext>
            </a:extLst>
          </p:cNvPr>
          <p:cNvCxnSpPr/>
          <p:nvPr/>
        </p:nvCxnSpPr>
        <p:spPr>
          <a:xfrm>
            <a:off x="8329251" y="1183243"/>
            <a:ext cx="0" cy="1312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183F3D-2842-1E8D-7136-B2FFABE09057}"/>
              </a:ext>
            </a:extLst>
          </p:cNvPr>
          <p:cNvCxnSpPr/>
          <p:nvPr/>
        </p:nvCxnSpPr>
        <p:spPr>
          <a:xfrm>
            <a:off x="8329251" y="1497940"/>
            <a:ext cx="0" cy="1662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81BA83C-3250-C5FB-B9E6-F8EF34E004EA}"/>
              </a:ext>
            </a:extLst>
          </p:cNvPr>
          <p:cNvCxnSpPr>
            <a:cxnSpLocks/>
          </p:cNvCxnSpPr>
          <p:nvPr/>
        </p:nvCxnSpPr>
        <p:spPr>
          <a:xfrm>
            <a:off x="8329251" y="1839355"/>
            <a:ext cx="0" cy="37704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C2C39C4-B3A8-EC55-A22E-035CABF2FBE0}"/>
              </a:ext>
            </a:extLst>
          </p:cNvPr>
          <p:cNvSpPr/>
          <p:nvPr/>
        </p:nvSpPr>
        <p:spPr>
          <a:xfrm>
            <a:off x="10284950" y="1002749"/>
            <a:ext cx="571535" cy="498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693C16-9BD8-FEC6-3558-1AD1E13C365A}"/>
              </a:ext>
            </a:extLst>
          </p:cNvPr>
          <p:cNvSpPr/>
          <p:nvPr/>
        </p:nvSpPr>
        <p:spPr>
          <a:xfrm>
            <a:off x="8666714" y="1879578"/>
            <a:ext cx="571535" cy="4987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81B7773-0DEF-DAED-23B5-9503D75EF442}"/>
              </a:ext>
            </a:extLst>
          </p:cNvPr>
          <p:cNvCxnSpPr>
            <a:cxnSpLocks/>
          </p:cNvCxnSpPr>
          <p:nvPr/>
        </p:nvCxnSpPr>
        <p:spPr>
          <a:xfrm flipH="1">
            <a:off x="7289150" y="315881"/>
            <a:ext cx="1564401" cy="14432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4DA284D-E58C-5924-99F8-2AA755AAC209}"/>
              </a:ext>
            </a:extLst>
          </p:cNvPr>
          <p:cNvCxnSpPr>
            <a:cxnSpLocks/>
          </p:cNvCxnSpPr>
          <p:nvPr/>
        </p:nvCxnSpPr>
        <p:spPr>
          <a:xfrm flipH="1">
            <a:off x="7313534" y="602845"/>
            <a:ext cx="2005907" cy="11364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D9D197-B25F-F7E7-309E-E1DD11EBB94F}"/>
              </a:ext>
            </a:extLst>
          </p:cNvPr>
          <p:cNvCxnSpPr>
            <a:cxnSpLocks/>
          </p:cNvCxnSpPr>
          <p:nvPr/>
        </p:nvCxnSpPr>
        <p:spPr>
          <a:xfrm flipH="1">
            <a:off x="7313534" y="918236"/>
            <a:ext cx="2409261" cy="82755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C13E34-2480-6F13-8D4C-DF78E182EB0E}"/>
              </a:ext>
            </a:extLst>
          </p:cNvPr>
          <p:cNvCxnSpPr>
            <a:cxnSpLocks/>
          </p:cNvCxnSpPr>
          <p:nvPr/>
        </p:nvCxnSpPr>
        <p:spPr>
          <a:xfrm flipH="1">
            <a:off x="7312550" y="1346632"/>
            <a:ext cx="2564426" cy="4114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E68CFD-E263-11AE-D562-ADB52E78D5C3}"/>
              </a:ext>
            </a:extLst>
          </p:cNvPr>
          <p:cNvCxnSpPr>
            <a:cxnSpLocks/>
          </p:cNvCxnSpPr>
          <p:nvPr/>
        </p:nvCxnSpPr>
        <p:spPr>
          <a:xfrm flipH="1" flipV="1">
            <a:off x="7312550" y="1739249"/>
            <a:ext cx="2564426" cy="1089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DFAE1-8188-8324-3641-3A68FBB262AD}"/>
              </a:ext>
            </a:extLst>
          </p:cNvPr>
          <p:cNvCxnSpPr>
            <a:cxnSpLocks/>
          </p:cNvCxnSpPr>
          <p:nvPr/>
        </p:nvCxnSpPr>
        <p:spPr>
          <a:xfrm flipH="1" flipV="1">
            <a:off x="7312550" y="1745795"/>
            <a:ext cx="2410245" cy="6855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C471B8E-A8DF-DCA0-AEFE-565DB8851708}"/>
              </a:ext>
            </a:extLst>
          </p:cNvPr>
          <p:cNvCxnSpPr>
            <a:cxnSpLocks/>
          </p:cNvCxnSpPr>
          <p:nvPr/>
        </p:nvCxnSpPr>
        <p:spPr>
          <a:xfrm flipH="1" flipV="1">
            <a:off x="7308289" y="1747930"/>
            <a:ext cx="1929960" cy="1072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4A84AA9-0A77-4697-4728-E35EB681BA64}"/>
              </a:ext>
            </a:extLst>
          </p:cNvPr>
          <p:cNvCxnSpPr>
            <a:cxnSpLocks/>
          </p:cNvCxnSpPr>
          <p:nvPr/>
        </p:nvCxnSpPr>
        <p:spPr>
          <a:xfrm flipH="1" flipV="1">
            <a:off x="7308289" y="1710058"/>
            <a:ext cx="1463802" cy="14398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12F484D9-A5C9-898B-B778-4FFF84B246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435884"/>
                  </p:ext>
                </p:extLst>
              </p:nvPr>
            </p:nvGraphicFramePr>
            <p:xfrm>
              <a:off x="6628666" y="3936120"/>
              <a:ext cx="571535" cy="924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1535" cy="9243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6983" ay="-196475" az="54533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12F484D9-A5C9-898B-B778-4FFF84B24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8666" y="3936120"/>
                <a:ext cx="571535" cy="924329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26E588-4CFB-BDF0-C907-D685737C0420}"/>
              </a:ext>
            </a:extLst>
          </p:cNvPr>
          <p:cNvCxnSpPr>
            <a:cxnSpLocks/>
          </p:cNvCxnSpPr>
          <p:nvPr/>
        </p:nvCxnSpPr>
        <p:spPr>
          <a:xfrm>
            <a:off x="8107299" y="3424311"/>
            <a:ext cx="0" cy="1798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67284D-1CFF-6BC8-B6DE-C9B3F9CE5DDA}"/>
              </a:ext>
            </a:extLst>
          </p:cNvPr>
          <p:cNvCxnSpPr>
            <a:cxnSpLocks/>
          </p:cNvCxnSpPr>
          <p:nvPr/>
        </p:nvCxnSpPr>
        <p:spPr>
          <a:xfrm>
            <a:off x="8107299" y="4459950"/>
            <a:ext cx="0" cy="49876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BDAB0C-4AE1-85C2-EE88-969929756E2E}"/>
              </a:ext>
            </a:extLst>
          </p:cNvPr>
          <p:cNvSpPr/>
          <p:nvPr/>
        </p:nvSpPr>
        <p:spPr>
          <a:xfrm>
            <a:off x="10062998" y="3583121"/>
            <a:ext cx="571535" cy="498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056F6-42F0-2830-07F8-82512A640E32}"/>
              </a:ext>
            </a:extLst>
          </p:cNvPr>
          <p:cNvSpPr/>
          <p:nvPr/>
        </p:nvSpPr>
        <p:spPr>
          <a:xfrm>
            <a:off x="8444762" y="4459950"/>
            <a:ext cx="571535" cy="4987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0A3FA8-2556-ACA1-7812-448E21AF7B84}"/>
              </a:ext>
            </a:extLst>
          </p:cNvPr>
          <p:cNvCxnSpPr>
            <a:cxnSpLocks/>
          </p:cNvCxnSpPr>
          <p:nvPr/>
        </p:nvCxnSpPr>
        <p:spPr>
          <a:xfrm>
            <a:off x="8107299" y="3583121"/>
            <a:ext cx="0" cy="4987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0B66A0-749E-0A90-6E57-EBD10601C710}"/>
              </a:ext>
            </a:extLst>
          </p:cNvPr>
          <p:cNvCxnSpPr>
            <a:cxnSpLocks/>
          </p:cNvCxnSpPr>
          <p:nvPr/>
        </p:nvCxnSpPr>
        <p:spPr>
          <a:xfrm flipH="1">
            <a:off x="7200201" y="3454233"/>
            <a:ext cx="3023896" cy="21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90D64B1-19A8-D800-FEB9-8CA449B03939}"/>
              </a:ext>
            </a:extLst>
          </p:cNvPr>
          <p:cNvCxnSpPr>
            <a:cxnSpLocks/>
          </p:cNvCxnSpPr>
          <p:nvPr/>
        </p:nvCxnSpPr>
        <p:spPr>
          <a:xfrm flipH="1">
            <a:off x="7200201" y="3815415"/>
            <a:ext cx="3023896" cy="21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35ED392-787D-E2C2-6296-E1263DD5A002}"/>
              </a:ext>
            </a:extLst>
          </p:cNvPr>
          <p:cNvCxnSpPr>
            <a:cxnSpLocks/>
          </p:cNvCxnSpPr>
          <p:nvPr/>
        </p:nvCxnSpPr>
        <p:spPr>
          <a:xfrm flipH="1">
            <a:off x="7200201" y="4213632"/>
            <a:ext cx="3023896" cy="21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63C5E7B-75DF-3C5B-4F35-2C33A84E77B9}"/>
              </a:ext>
            </a:extLst>
          </p:cNvPr>
          <p:cNvCxnSpPr>
            <a:cxnSpLocks/>
          </p:cNvCxnSpPr>
          <p:nvPr/>
        </p:nvCxnSpPr>
        <p:spPr>
          <a:xfrm flipH="1">
            <a:off x="7200201" y="4628389"/>
            <a:ext cx="3023896" cy="21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5A2316-398E-3D74-9417-248FC034215F}"/>
              </a:ext>
            </a:extLst>
          </p:cNvPr>
          <p:cNvCxnSpPr>
            <a:cxnSpLocks/>
          </p:cNvCxnSpPr>
          <p:nvPr/>
        </p:nvCxnSpPr>
        <p:spPr>
          <a:xfrm flipH="1">
            <a:off x="7200201" y="5056523"/>
            <a:ext cx="3023896" cy="21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D5FC5F-A270-6DFE-0176-46D0399559A3}"/>
              </a:ext>
            </a:extLst>
          </p:cNvPr>
          <p:cNvCxnSpPr>
            <a:cxnSpLocks/>
          </p:cNvCxnSpPr>
          <p:nvPr/>
        </p:nvCxnSpPr>
        <p:spPr>
          <a:xfrm flipH="1">
            <a:off x="7200201" y="4077734"/>
            <a:ext cx="2862797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51D86FE-A195-CB77-F29E-2CD82B76F3C8}"/>
              </a:ext>
            </a:extLst>
          </p:cNvPr>
          <p:cNvCxnSpPr>
            <a:cxnSpLocks/>
          </p:cNvCxnSpPr>
          <p:nvPr/>
        </p:nvCxnSpPr>
        <p:spPr>
          <a:xfrm flipH="1">
            <a:off x="7200200" y="3583121"/>
            <a:ext cx="2862797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F97AAA9-C72F-BD8C-0163-7DE4D67E7D18}"/>
              </a:ext>
            </a:extLst>
          </p:cNvPr>
          <p:cNvCxnSpPr>
            <a:cxnSpLocks/>
          </p:cNvCxnSpPr>
          <p:nvPr/>
        </p:nvCxnSpPr>
        <p:spPr>
          <a:xfrm flipH="1">
            <a:off x="7200200" y="4953566"/>
            <a:ext cx="1244562" cy="385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5CF8818-3E2C-0195-12E9-C8A2AEEA0B76}"/>
              </a:ext>
            </a:extLst>
          </p:cNvPr>
          <p:cNvCxnSpPr>
            <a:cxnSpLocks/>
          </p:cNvCxnSpPr>
          <p:nvPr/>
        </p:nvCxnSpPr>
        <p:spPr>
          <a:xfrm flipH="1">
            <a:off x="7200200" y="4448943"/>
            <a:ext cx="1244562" cy="385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AEC10C2-E772-4DB9-55C8-283CF9899229}"/>
              </a:ext>
            </a:extLst>
          </p:cNvPr>
          <p:cNvSpPr/>
          <p:nvPr/>
        </p:nvSpPr>
        <p:spPr>
          <a:xfrm>
            <a:off x="7444540" y="1782947"/>
            <a:ext cx="1223158" cy="599704"/>
          </a:xfrm>
          <a:custGeom>
            <a:avLst/>
            <a:gdLst>
              <a:gd name="connsiteX0" fmla="*/ 0 w 1223158"/>
              <a:gd name="connsiteY0" fmla="*/ 0 h 599704"/>
              <a:gd name="connsiteX1" fmla="*/ 1223158 w 1223158"/>
              <a:gd name="connsiteY1" fmla="*/ 106878 h 599704"/>
              <a:gd name="connsiteX2" fmla="*/ 1223158 w 1223158"/>
              <a:gd name="connsiteY2" fmla="*/ 599704 h 599704"/>
              <a:gd name="connsiteX3" fmla="*/ 0 w 1223158"/>
              <a:gd name="connsiteY3" fmla="*/ 0 h 59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158" h="599704">
                <a:moveTo>
                  <a:pt x="0" y="0"/>
                </a:moveTo>
                <a:lnTo>
                  <a:pt x="1223158" y="106878"/>
                </a:lnTo>
                <a:lnTo>
                  <a:pt x="1223158" y="599704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B4ABF5E-A652-CD6B-AE28-0DA1CAC49ABA}"/>
              </a:ext>
            </a:extLst>
          </p:cNvPr>
          <p:cNvSpPr/>
          <p:nvPr/>
        </p:nvSpPr>
        <p:spPr>
          <a:xfrm>
            <a:off x="7475824" y="1009303"/>
            <a:ext cx="2826327" cy="718457"/>
          </a:xfrm>
          <a:custGeom>
            <a:avLst/>
            <a:gdLst>
              <a:gd name="connsiteX0" fmla="*/ 0 w 2826327"/>
              <a:gd name="connsiteY0" fmla="*/ 718457 h 718457"/>
              <a:gd name="connsiteX1" fmla="*/ 2826327 w 2826327"/>
              <a:gd name="connsiteY1" fmla="*/ 0 h 718457"/>
              <a:gd name="connsiteX2" fmla="*/ 2808514 w 2826327"/>
              <a:gd name="connsiteY2" fmla="*/ 492826 h 718457"/>
              <a:gd name="connsiteX3" fmla="*/ 0 w 2826327"/>
              <a:gd name="connsiteY3" fmla="*/ 718457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327" h="718457">
                <a:moveTo>
                  <a:pt x="0" y="718457"/>
                </a:moveTo>
                <a:lnTo>
                  <a:pt x="2826327" y="0"/>
                </a:lnTo>
                <a:lnTo>
                  <a:pt x="2808514" y="492826"/>
                </a:lnTo>
                <a:lnTo>
                  <a:pt x="0" y="718457"/>
                </a:lnTo>
                <a:close/>
              </a:path>
            </a:pathLst>
          </a:custGeom>
          <a:solidFill>
            <a:srgbClr val="00B0F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9D41D7B-4BC9-2D33-11F4-E6FD908820FC}"/>
              </a:ext>
            </a:extLst>
          </p:cNvPr>
          <p:cNvSpPr/>
          <p:nvPr/>
        </p:nvSpPr>
        <p:spPr>
          <a:xfrm>
            <a:off x="7259102" y="3583121"/>
            <a:ext cx="2862798" cy="504307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61E981-667F-0C4E-8CD8-68C1225BAA1D}"/>
              </a:ext>
            </a:extLst>
          </p:cNvPr>
          <p:cNvSpPr/>
          <p:nvPr/>
        </p:nvSpPr>
        <p:spPr>
          <a:xfrm>
            <a:off x="7259102" y="4458636"/>
            <a:ext cx="1185660" cy="504307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392B1B-F5F0-EBF1-4001-B0B885DA8CF1}"/>
              </a:ext>
            </a:extLst>
          </p:cNvPr>
          <p:cNvSpPr/>
          <p:nvPr/>
        </p:nvSpPr>
        <p:spPr>
          <a:xfrm>
            <a:off x="7271819" y="1673912"/>
            <a:ext cx="150334" cy="14481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5B33E3-F904-65E3-53B4-99285DA550D6}"/>
              </a:ext>
            </a:extLst>
          </p:cNvPr>
          <p:cNvSpPr/>
          <p:nvPr/>
        </p:nvSpPr>
        <p:spPr>
          <a:xfrm>
            <a:off x="7963603" y="3454232"/>
            <a:ext cx="283069" cy="69000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CD2900-8284-267D-912E-09C3AD419A09}"/>
              </a:ext>
            </a:extLst>
          </p:cNvPr>
          <p:cNvSpPr/>
          <p:nvPr/>
        </p:nvSpPr>
        <p:spPr>
          <a:xfrm>
            <a:off x="8227623" y="1453913"/>
            <a:ext cx="198090" cy="27304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14" grpId="0" animBg="1"/>
      <p:bldP spid="15" grpId="0" animBg="1"/>
      <p:bldP spid="116" grpId="0" animBg="1"/>
      <p:bldP spid="116" grpId="1" animBg="1"/>
      <p:bldP spid="117" grpId="0" animBg="1"/>
      <p:bldP spid="117" grpId="1" animBg="1"/>
      <p:bldP spid="122" grpId="0" animBg="1"/>
      <p:bldP spid="122" grpId="1" animBg="1"/>
      <p:bldP spid="123" grpId="0" animBg="1"/>
      <p:bldP spid="123" grpId="1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6389-D4A7-9334-F3CB-11A3358F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3295-BD63-36C0-B521-5264D564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8780-3EE7-2839-A88F-789194CAA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4071396" cy="4663440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Спростимо проблему до осей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Як у перспективній проєкції, ми вставляємо площину на відстань 1 від камери та дивимось, як точка відображається на ній</a:t>
                </a:r>
                <a:endParaRPr lang="en-US" dirty="0"/>
              </a:p>
              <a:p>
                <a:r>
                  <a:rPr lang="uk-UA" dirty="0"/>
                  <a:t>Промені в </a:t>
                </a:r>
                <a:r>
                  <a:rPr lang="uk-UA" dirty="0" err="1"/>
                  <a:t>ортографічній</a:t>
                </a:r>
                <a:r>
                  <a:rPr lang="uk-UA" dirty="0"/>
                  <a:t> </a:t>
                </a:r>
                <a:r>
                  <a:rPr lang="uk-UA" dirty="0" err="1"/>
                  <a:t>проєкці</a:t>
                </a:r>
                <a:r>
                  <a:rPr lang="uk-UA" dirty="0"/>
                  <a:t> паралельні одним одному та до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Тобто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uk-UA" dirty="0"/>
                  <a:t>після проєкції</a:t>
                </a:r>
                <a:endParaRPr lang="en-US" dirty="0"/>
              </a:p>
              <a:p>
                <a:pPr lvl="1"/>
                <a:r>
                  <a:rPr lang="uk-UA" dirty="0"/>
                  <a:t>Те саме буде справедливо для осі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/>
                  <a:t>, тобто ці дві осі </a:t>
                </a:r>
                <a:r>
                  <a:rPr lang="uk-UA" u="sng" dirty="0"/>
                  <a:t>не змінюються</a:t>
                </a:r>
                <a:r>
                  <a:rPr lang="uk-UA" dirty="0"/>
                  <a:t> після проєкції</a:t>
                </a:r>
              </a:p>
              <a:p>
                <a:r>
                  <a:rPr lang="uk-UA" dirty="0"/>
                  <a:t>Матриця яка охоплює це перетворення, є одиничною матрицею, оскільки вона не змінює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координат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8780-3EE7-2839-A88F-789194CAA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4071396" cy="4663440"/>
              </a:xfrm>
              <a:blipFill>
                <a:blip r:embed="rId2"/>
                <a:stretch>
                  <a:fillRect l="-299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39FF227-59F1-DCEE-D42F-B1A3DAEFCCCD}"/>
              </a:ext>
            </a:extLst>
          </p:cNvPr>
          <p:cNvSpPr/>
          <p:nvPr/>
        </p:nvSpPr>
        <p:spPr>
          <a:xfrm>
            <a:off x="9021345" y="2753775"/>
            <a:ext cx="106878" cy="118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6FCE85-C2E8-8E35-9718-6CE469371C23}"/>
                  </a:ext>
                </a:extLst>
              </p:cNvPr>
              <p:cNvSpPr txBox="1"/>
              <p:nvPr/>
            </p:nvSpPr>
            <p:spPr>
              <a:xfrm>
                <a:off x="8407654" y="3423792"/>
                <a:ext cx="293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26FECD-2B59-41A5-335D-5C9D107AF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654" y="3423792"/>
                <a:ext cx="293914" cy="369332"/>
              </a:xfrm>
              <a:prstGeom prst="rect">
                <a:avLst/>
              </a:prstGeom>
              <a:blipFill>
                <a:blip r:embed="rId3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17A50CC6-586A-884A-51AC-9E4E70DC2E14}"/>
              </a:ext>
            </a:extLst>
          </p:cNvPr>
          <p:cNvSpPr/>
          <p:nvPr/>
        </p:nvSpPr>
        <p:spPr>
          <a:xfrm rot="16200000">
            <a:off x="9269784" y="2357602"/>
            <a:ext cx="239873" cy="286843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772855-6985-127D-609A-E527A606EB91}"/>
                  </a:ext>
                </a:extLst>
              </p:cNvPr>
              <p:cNvSpPr txBox="1"/>
              <p:nvPr/>
            </p:nvSpPr>
            <p:spPr>
              <a:xfrm>
                <a:off x="9186033" y="2241201"/>
                <a:ext cx="793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772855-6985-127D-609A-E527A606E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33" y="2241201"/>
                <a:ext cx="793679" cy="276999"/>
              </a:xfrm>
              <a:prstGeom prst="rect">
                <a:avLst/>
              </a:prstGeom>
              <a:blipFill>
                <a:blip r:embed="rId4"/>
                <a:stretch>
                  <a:fillRect l="-615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0FE1F003-1344-E40E-214B-BB8C28C8F170}"/>
              </a:ext>
            </a:extLst>
          </p:cNvPr>
          <p:cNvSpPr/>
          <p:nvPr/>
        </p:nvSpPr>
        <p:spPr>
          <a:xfrm rot="16200000">
            <a:off x="8434675" y="2796279"/>
            <a:ext cx="239873" cy="114722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53DA1-6585-A7C8-A033-2E9D28FDE444}"/>
                  </a:ext>
                </a:extLst>
              </p:cNvPr>
              <p:cNvSpPr txBox="1"/>
              <p:nvPr/>
            </p:nvSpPr>
            <p:spPr>
              <a:xfrm>
                <a:off x="8826706" y="1570988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0EF33A-5279-777C-4155-F967BF4F9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706" y="1570988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 l="-20455" r="-2272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E995BB-1634-7BC8-E9ED-3BB379E12742}"/>
              </a:ext>
            </a:extLst>
          </p:cNvPr>
          <p:cNvCxnSpPr>
            <a:cxnSpLocks/>
          </p:cNvCxnSpPr>
          <p:nvPr/>
        </p:nvCxnSpPr>
        <p:spPr>
          <a:xfrm>
            <a:off x="9128223" y="1570988"/>
            <a:ext cx="0" cy="1729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C0438F-3A9C-48D3-1DBE-3C85DAEA08F9}"/>
              </a:ext>
            </a:extLst>
          </p:cNvPr>
          <p:cNvCxnSpPr>
            <a:cxnSpLocks/>
          </p:cNvCxnSpPr>
          <p:nvPr/>
        </p:nvCxnSpPr>
        <p:spPr>
          <a:xfrm flipV="1">
            <a:off x="7587615" y="1243594"/>
            <a:ext cx="0" cy="162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815CCD-BB7E-EAA4-215F-26F8D813AC0C}"/>
                  </a:ext>
                </a:extLst>
              </p:cNvPr>
              <p:cNvSpPr txBox="1"/>
              <p:nvPr/>
            </p:nvSpPr>
            <p:spPr>
              <a:xfrm>
                <a:off x="7488038" y="896361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815CCD-BB7E-EAA4-215F-26F8D813A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038" y="896361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9FBFDB-7169-6EBA-FE1C-CC2401C0DC7A}"/>
                  </a:ext>
                </a:extLst>
              </p:cNvPr>
              <p:cNvSpPr txBox="1"/>
              <p:nvPr/>
            </p:nvSpPr>
            <p:spPr>
              <a:xfrm>
                <a:off x="11382571" y="2734026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0ED69-2511-9302-B4D7-779047FC8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2571" y="2734026"/>
                <a:ext cx="180306" cy="276999"/>
              </a:xfrm>
              <a:prstGeom prst="rect">
                <a:avLst/>
              </a:prstGeom>
              <a:blipFill>
                <a:blip r:embed="rId7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890FE3-F714-315E-1F97-1DCBF0BEAD26}"/>
                  </a:ext>
                </a:extLst>
              </p:cNvPr>
              <p:cNvSpPr txBox="1"/>
              <p:nvPr/>
            </p:nvSpPr>
            <p:spPr>
              <a:xfrm>
                <a:off x="9257344" y="3911756"/>
                <a:ext cx="26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22F237-3FAB-6CC1-9252-83FDBC72D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344" y="3911756"/>
                <a:ext cx="264751" cy="276999"/>
              </a:xfrm>
              <a:prstGeom prst="rect">
                <a:avLst/>
              </a:prstGeom>
              <a:blipFill>
                <a:blip r:embed="rId8"/>
                <a:stretch>
                  <a:fillRect l="-20930" r="-232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C4D94768-2EC4-F454-20B5-291FC7CA1DCB}"/>
              </a:ext>
            </a:extLst>
          </p:cNvPr>
          <p:cNvSpPr/>
          <p:nvPr/>
        </p:nvSpPr>
        <p:spPr>
          <a:xfrm>
            <a:off x="9040833" y="1847988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C9F934-5895-4552-8570-AE0C3ED458A3}"/>
              </a:ext>
            </a:extLst>
          </p:cNvPr>
          <p:cNvCxnSpPr>
            <a:cxnSpLocks/>
            <a:endCxn id="34" idx="6"/>
          </p:cNvCxnSpPr>
          <p:nvPr/>
        </p:nvCxnSpPr>
        <p:spPr>
          <a:xfrm flipH="1">
            <a:off x="9199666" y="1934124"/>
            <a:ext cx="1533900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59B735-7BD0-D9CB-FDF1-35DF8D49BE14}"/>
                  </a:ext>
                </a:extLst>
              </p:cNvPr>
              <p:cNvSpPr txBox="1"/>
              <p:nvPr/>
            </p:nvSpPr>
            <p:spPr>
              <a:xfrm>
                <a:off x="10575727" y="156413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0F44EB-9015-D5E1-A544-D1ED67AB4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727" y="1564130"/>
                <a:ext cx="212430" cy="276999"/>
              </a:xfrm>
              <a:prstGeom prst="rect">
                <a:avLst/>
              </a:prstGeom>
              <a:blipFill>
                <a:blip r:embed="rId9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409263-00DB-7FB1-59E2-ABA2E2EB8DDA}"/>
                  </a:ext>
                </a:extLst>
              </p:cNvPr>
              <p:cNvSpPr txBox="1"/>
              <p:nvPr/>
            </p:nvSpPr>
            <p:spPr>
              <a:xfrm>
                <a:off x="10866806" y="2237553"/>
                <a:ext cx="2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409263-00DB-7FB1-59E2-ABA2E2EB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806" y="2237553"/>
                <a:ext cx="275139" cy="276999"/>
              </a:xfrm>
              <a:prstGeom prst="rect">
                <a:avLst/>
              </a:prstGeom>
              <a:blipFill>
                <a:blip r:embed="rId10"/>
                <a:stretch>
                  <a:fillRect l="-20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5E656048-EC86-7797-34B9-A199EF9D09C4}"/>
              </a:ext>
            </a:extLst>
          </p:cNvPr>
          <p:cNvSpPr/>
          <p:nvPr/>
        </p:nvSpPr>
        <p:spPr>
          <a:xfrm>
            <a:off x="10733566" y="1847988"/>
            <a:ext cx="158833" cy="1722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BA08DE6-9DC4-4EB6-8C30-B9C88693EF0E}"/>
                  </a:ext>
                </a:extLst>
              </p:cNvPr>
              <p:cNvSpPr txBox="1"/>
              <p:nvPr/>
            </p:nvSpPr>
            <p:spPr>
              <a:xfrm>
                <a:off x="5894902" y="4567324"/>
                <a:ext cx="2806666" cy="1047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8963C47-CFD0-AA34-BD29-3D98398A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902" y="4567324"/>
                <a:ext cx="2806666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933AE3-C8D2-0154-9BF3-E866B171B6F4}"/>
              </a:ext>
            </a:extLst>
          </p:cNvPr>
          <p:cNvCxnSpPr>
            <a:cxnSpLocks/>
          </p:cNvCxnSpPr>
          <p:nvPr/>
        </p:nvCxnSpPr>
        <p:spPr>
          <a:xfrm>
            <a:off x="7940231" y="2872527"/>
            <a:ext cx="3406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 descr="Camera">
                <a:extLst>
                  <a:ext uri="{FF2B5EF4-FFF2-40B4-BE49-F238E27FC236}">
                    <a16:creationId xmlns:a16="http://schemas.microsoft.com/office/drawing/2014/main" id="{2BB0C979-014C-2803-58E1-6366452B2E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19729" y="2518200"/>
              <a:ext cx="976300" cy="60241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76300" cy="60241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234" ay="3936010" az="-3173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061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 descr="Camera">
                <a:extLst>
                  <a:ext uri="{FF2B5EF4-FFF2-40B4-BE49-F238E27FC236}">
                    <a16:creationId xmlns:a16="http://schemas.microsoft.com/office/drawing/2014/main" id="{2BB0C979-014C-2803-58E1-6366452B2E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9729" y="2518200"/>
                <a:ext cx="976300" cy="602418"/>
              </a:xfrm>
              <a:prstGeom prst="rect">
                <a:avLst/>
              </a:prstGeom>
            </p:spPr>
          </p:pic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B524548-FC6F-ECBA-A8AB-F8C9677FE0CC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10812983" y="2020260"/>
            <a:ext cx="0" cy="852267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246C72-D70F-3D9A-F8B5-1D3233CB428D}"/>
                  </a:ext>
                </a:extLst>
              </p:cNvPr>
              <p:cNvSpPr txBox="1"/>
              <p:nvPr/>
            </p:nvSpPr>
            <p:spPr>
              <a:xfrm>
                <a:off x="7573288" y="5961639"/>
                <a:ext cx="3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F6449C3-E446-8B3A-F5BB-254879674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288" y="5961639"/>
                <a:ext cx="3351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1DCCA0-49A6-90A1-CD29-056EB4C0A296}"/>
                  </a:ext>
                </a:extLst>
              </p:cNvPr>
              <p:cNvSpPr txBox="1"/>
              <p:nvPr/>
            </p:nvSpPr>
            <p:spPr>
              <a:xfrm>
                <a:off x="8287506" y="5961639"/>
                <a:ext cx="3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0C3F8A9-B248-BD12-4235-C36B5FE05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506" y="5961639"/>
                <a:ext cx="335162" cy="369332"/>
              </a:xfrm>
              <a:prstGeom prst="rect">
                <a:avLst/>
              </a:prstGeom>
              <a:blipFill>
                <a:blip r:embed="rId15"/>
                <a:stretch>
                  <a:fillRect r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69FF593D-92FE-6701-5827-B71788B7BC52}"/>
              </a:ext>
            </a:extLst>
          </p:cNvPr>
          <p:cNvSpPr/>
          <p:nvPr/>
        </p:nvSpPr>
        <p:spPr>
          <a:xfrm>
            <a:off x="7494388" y="4521200"/>
            <a:ext cx="492962" cy="11493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38A0E2-04D9-E750-70D6-EC7F5EDA2DBB}"/>
              </a:ext>
            </a:extLst>
          </p:cNvPr>
          <p:cNvSpPr/>
          <p:nvPr/>
        </p:nvSpPr>
        <p:spPr>
          <a:xfrm>
            <a:off x="8208606" y="4521200"/>
            <a:ext cx="492962" cy="11493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10CD2FE-A739-8205-68D4-1E8ED5A6B200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flipV="1">
            <a:off x="7740869" y="5670550"/>
            <a:ext cx="0" cy="2910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E59596B-3559-01D1-6E44-91A897A50E4F}"/>
              </a:ext>
            </a:extLst>
          </p:cNvPr>
          <p:cNvCxnSpPr>
            <a:cxnSpLocks/>
            <a:stCxn id="85" idx="0"/>
            <a:endCxn id="88" idx="2"/>
          </p:cNvCxnSpPr>
          <p:nvPr/>
        </p:nvCxnSpPr>
        <p:spPr>
          <a:xfrm flipV="1">
            <a:off x="8455087" y="5670550"/>
            <a:ext cx="0" cy="2910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53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 animBg="1"/>
      <p:bldP spid="17" grpId="0"/>
      <p:bldP spid="18" grpId="0" animBg="1"/>
      <p:bldP spid="19" grpId="0"/>
      <p:bldP spid="28" grpId="0"/>
      <p:bldP spid="34" grpId="0" animBg="1"/>
      <p:bldP spid="40" grpId="0"/>
      <p:bldP spid="42" grpId="0"/>
      <p:bldP spid="53" grpId="0" animBg="1"/>
      <p:bldP spid="67" grpId="0"/>
      <p:bldP spid="83" grpId="0"/>
      <p:bldP spid="85" grpId="0"/>
      <p:bldP spid="86" grpId="0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8371-9424-F418-E9DC-008EBB6B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3E67-33EB-EE54-9FF2-951FF3C1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4BB084-9A88-3088-B2B1-031D077ED0E4}"/>
              </a:ext>
            </a:extLst>
          </p:cNvPr>
          <p:cNvCxnSpPr>
            <a:cxnSpLocks/>
          </p:cNvCxnSpPr>
          <p:nvPr/>
        </p:nvCxnSpPr>
        <p:spPr>
          <a:xfrm>
            <a:off x="8397703" y="2072494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B1070D-BB17-B94B-6F74-384E905D5E34}"/>
              </a:ext>
            </a:extLst>
          </p:cNvPr>
          <p:cNvCxnSpPr>
            <a:cxnSpLocks/>
          </p:cNvCxnSpPr>
          <p:nvPr/>
        </p:nvCxnSpPr>
        <p:spPr>
          <a:xfrm>
            <a:off x="9185736" y="2089040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29525A-333C-2C1F-5E9F-27A6A4B4ACBF}"/>
              </a:ext>
            </a:extLst>
          </p:cNvPr>
          <p:cNvCxnSpPr>
            <a:cxnSpLocks/>
          </p:cNvCxnSpPr>
          <p:nvPr/>
        </p:nvCxnSpPr>
        <p:spPr>
          <a:xfrm>
            <a:off x="8804452" y="2089039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F566459-EDE7-BCAA-27F0-B7FC967C2DAF}"/>
              </a:ext>
            </a:extLst>
          </p:cNvPr>
          <p:cNvSpPr/>
          <p:nvPr/>
        </p:nvSpPr>
        <p:spPr>
          <a:xfrm>
            <a:off x="8252103" y="1736871"/>
            <a:ext cx="1158189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E6E6C9-FA4F-AB96-8378-708F743BBCF1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06D2C3-851B-13DB-7A48-8061E1C8ED07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435183-4982-81EB-6674-23F203B8D54A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F6EFA37-C57E-0D7E-7FA3-9C81AED8C42C}"/>
              </a:ext>
            </a:extLst>
          </p:cNvPr>
          <p:cNvSpPr/>
          <p:nvPr/>
        </p:nvSpPr>
        <p:spPr>
          <a:xfrm>
            <a:off x="8247265" y="1744893"/>
            <a:ext cx="396578" cy="32931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E7D56F-1F08-95A2-2B26-1E68E630444E}"/>
              </a:ext>
            </a:extLst>
          </p:cNvPr>
          <p:cNvSpPr/>
          <p:nvPr/>
        </p:nvSpPr>
        <p:spPr>
          <a:xfrm>
            <a:off x="8644407" y="1740312"/>
            <a:ext cx="76588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7D4C215-9602-DFA7-6B01-C5FFC2504004}"/>
              </a:ext>
            </a:extLst>
          </p:cNvPr>
          <p:cNvSpPr/>
          <p:nvPr/>
        </p:nvSpPr>
        <p:spPr>
          <a:xfrm>
            <a:off x="9124950" y="2844800"/>
            <a:ext cx="1739900" cy="1543050"/>
          </a:xfrm>
          <a:custGeom>
            <a:avLst/>
            <a:gdLst>
              <a:gd name="connsiteX0" fmla="*/ 692150 w 1739900"/>
              <a:gd name="connsiteY0" fmla="*/ 0 h 1543050"/>
              <a:gd name="connsiteX1" fmla="*/ 1225550 w 1739900"/>
              <a:gd name="connsiteY1" fmla="*/ 831850 h 1543050"/>
              <a:gd name="connsiteX2" fmla="*/ 1079500 w 1739900"/>
              <a:gd name="connsiteY2" fmla="*/ 1168400 h 1543050"/>
              <a:gd name="connsiteX3" fmla="*/ 1651000 w 1739900"/>
              <a:gd name="connsiteY3" fmla="*/ 1403350 h 1543050"/>
              <a:gd name="connsiteX4" fmla="*/ 1739900 w 1739900"/>
              <a:gd name="connsiteY4" fmla="*/ 1543050 h 1543050"/>
              <a:gd name="connsiteX5" fmla="*/ 615950 w 1739900"/>
              <a:gd name="connsiteY5" fmla="*/ 1536700 h 1543050"/>
              <a:gd name="connsiteX6" fmla="*/ 0 w 1739900"/>
              <a:gd name="connsiteY6" fmla="*/ 533400 h 1543050"/>
              <a:gd name="connsiteX7" fmla="*/ 698500 w 1739900"/>
              <a:gd name="connsiteY7" fmla="*/ 546100 h 1543050"/>
              <a:gd name="connsiteX8" fmla="*/ 692150 w 1739900"/>
              <a:gd name="connsiteY8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9900" h="1543050">
                <a:moveTo>
                  <a:pt x="692150" y="0"/>
                </a:moveTo>
                <a:lnTo>
                  <a:pt x="1225550" y="831850"/>
                </a:lnTo>
                <a:lnTo>
                  <a:pt x="1079500" y="1168400"/>
                </a:lnTo>
                <a:lnTo>
                  <a:pt x="1651000" y="1403350"/>
                </a:lnTo>
                <a:lnTo>
                  <a:pt x="1739900" y="1543050"/>
                </a:lnTo>
                <a:lnTo>
                  <a:pt x="615950" y="1536700"/>
                </a:lnTo>
                <a:lnTo>
                  <a:pt x="0" y="533400"/>
                </a:lnTo>
                <a:lnTo>
                  <a:pt x="698500" y="546100"/>
                </a:lnTo>
                <a:cubicBezTo>
                  <a:pt x="696383" y="366183"/>
                  <a:pt x="694267" y="186267"/>
                  <a:pt x="692150" y="0"/>
                </a:cubicBezTo>
                <a:close/>
              </a:path>
            </a:pathLst>
          </a:custGeom>
          <a:solidFill>
            <a:srgbClr val="6F6F74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5016EE-68B4-B5E2-9BE6-13E2C5DD54E1}"/>
              </a:ext>
            </a:extLst>
          </p:cNvPr>
          <p:cNvSpPr/>
          <p:nvPr/>
        </p:nvSpPr>
        <p:spPr>
          <a:xfrm>
            <a:off x="9140045" y="2775587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5C882D-849C-DE0F-7CA9-7E54D9F44C6B}"/>
              </a:ext>
            </a:extLst>
          </p:cNvPr>
          <p:cNvCxnSpPr>
            <a:cxnSpLocks/>
          </p:cNvCxnSpPr>
          <p:nvPr/>
        </p:nvCxnSpPr>
        <p:spPr>
          <a:xfrm flipH="1">
            <a:off x="9131020" y="2762558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B6BAAB-74E4-8EEA-1FDF-84FE27F98E38}"/>
              </a:ext>
            </a:extLst>
          </p:cNvPr>
          <p:cNvCxnSpPr>
            <a:cxnSpLocks/>
          </p:cNvCxnSpPr>
          <p:nvPr/>
        </p:nvCxnSpPr>
        <p:spPr>
          <a:xfrm flipV="1">
            <a:off x="9131019" y="2762558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6743B3-638D-29D0-7A4A-B248D70A868E}"/>
              </a:ext>
            </a:extLst>
          </p:cNvPr>
          <p:cNvCxnSpPr/>
          <p:nvPr/>
        </p:nvCxnSpPr>
        <p:spPr>
          <a:xfrm>
            <a:off x="8247265" y="1655354"/>
            <a:ext cx="116302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un 60">
            <a:extLst>
              <a:ext uri="{FF2B5EF4-FFF2-40B4-BE49-F238E27FC236}">
                <a16:creationId xmlns:a16="http://schemas.microsoft.com/office/drawing/2014/main" id="{1E3DE35E-601A-23A3-0D59-916A6E78A285}"/>
              </a:ext>
            </a:extLst>
          </p:cNvPr>
          <p:cNvSpPr/>
          <p:nvPr/>
        </p:nvSpPr>
        <p:spPr>
          <a:xfrm>
            <a:off x="8369985" y="1020393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Camera">
                <a:extLst>
                  <a:ext uri="{FF2B5EF4-FFF2-40B4-BE49-F238E27FC236}">
                    <a16:creationId xmlns:a16="http://schemas.microsoft.com/office/drawing/2014/main" id="{CB27311C-EA3B-302E-D1AC-1DCA21F30C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3367" y="890846"/>
              <a:ext cx="1004439" cy="890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Camera">
                <a:extLst>
                  <a:ext uri="{FF2B5EF4-FFF2-40B4-BE49-F238E27FC236}">
                    <a16:creationId xmlns:a16="http://schemas.microsoft.com/office/drawing/2014/main" id="{CB27311C-EA3B-302E-D1AC-1DCA21F30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3367" y="890846"/>
                <a:ext cx="1004439" cy="890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4D63AC-14ED-8DD2-85DD-AEAB4A81E6B8}"/>
                  </a:ext>
                </a:extLst>
              </p:cNvPr>
              <p:cNvSpPr txBox="1"/>
              <p:nvPr/>
            </p:nvSpPr>
            <p:spPr>
              <a:xfrm>
                <a:off x="7842794" y="1511536"/>
                <a:ext cx="365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4D63AC-14ED-8DD2-85DD-AEAB4A81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94" y="1511536"/>
                <a:ext cx="365485" cy="276999"/>
              </a:xfrm>
              <a:prstGeom prst="rect">
                <a:avLst/>
              </a:prstGeom>
              <a:blipFill>
                <a:blip r:embed="rId4"/>
                <a:stretch>
                  <a:fillRect l="-3333" r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CC3639-4BCA-9A40-B34D-DD62F9C558F4}"/>
                  </a:ext>
                </a:extLst>
              </p:cNvPr>
              <p:cNvSpPr txBox="1"/>
              <p:nvPr/>
            </p:nvSpPr>
            <p:spPr>
              <a:xfrm>
                <a:off x="9449278" y="151153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CC3639-4BCA-9A40-B34D-DD62F9C5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278" y="1511535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02158E2-07DA-D6B3-C292-40A35F6B2BE6}"/>
              </a:ext>
            </a:extLst>
          </p:cNvPr>
          <p:cNvSpPr txBox="1"/>
          <p:nvPr/>
        </p:nvSpPr>
        <p:spPr>
          <a:xfrm>
            <a:off x="10058400" y="633278"/>
            <a:ext cx="1739900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Площа тут знаходиться поза простором 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NDC,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і не міститься у буфері глибини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ABE71F-FE2E-FBD6-B6E4-67D80CBCE1B2}"/>
              </a:ext>
            </a:extLst>
          </p:cNvPr>
          <p:cNvSpPr/>
          <p:nvPr/>
        </p:nvSpPr>
        <p:spPr>
          <a:xfrm rot="17532858">
            <a:off x="10283646" y="3509931"/>
            <a:ext cx="677526" cy="6106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5E46-4DAE-C95B-AA13-5E01A1C89F99}"/>
              </a:ext>
            </a:extLst>
          </p:cNvPr>
          <p:cNvCxnSpPr>
            <a:cxnSpLocks/>
          </p:cNvCxnSpPr>
          <p:nvPr/>
        </p:nvCxnSpPr>
        <p:spPr>
          <a:xfrm flipV="1">
            <a:off x="8502370" y="4380299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D16C6DE-63A2-F4D3-61C1-8EDEA1B06106}"/>
              </a:ext>
            </a:extLst>
          </p:cNvPr>
          <p:cNvSpPr/>
          <p:nvPr/>
        </p:nvSpPr>
        <p:spPr>
          <a:xfrm>
            <a:off x="10775950" y="3613150"/>
            <a:ext cx="742950" cy="774700"/>
          </a:xfrm>
          <a:custGeom>
            <a:avLst/>
            <a:gdLst>
              <a:gd name="connsiteX0" fmla="*/ 0 w 742950"/>
              <a:gd name="connsiteY0" fmla="*/ 628650 h 774700"/>
              <a:gd name="connsiteX1" fmla="*/ 101600 w 742950"/>
              <a:gd name="connsiteY1" fmla="*/ 774700 h 774700"/>
              <a:gd name="connsiteX2" fmla="*/ 742950 w 742950"/>
              <a:gd name="connsiteY2" fmla="*/ 774700 h 774700"/>
              <a:gd name="connsiteX3" fmla="*/ 254000 w 742950"/>
              <a:gd name="connsiteY3" fmla="*/ 0 h 774700"/>
              <a:gd name="connsiteX4" fmla="*/ 0 w 742950"/>
              <a:gd name="connsiteY4" fmla="*/ 62865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74700">
                <a:moveTo>
                  <a:pt x="0" y="628650"/>
                </a:moveTo>
                <a:lnTo>
                  <a:pt x="101600" y="774700"/>
                </a:lnTo>
                <a:lnTo>
                  <a:pt x="742950" y="774700"/>
                </a:lnTo>
                <a:lnTo>
                  <a:pt x="254000" y="0"/>
                </a:lnTo>
                <a:lnTo>
                  <a:pt x="0" y="62865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AE54A53-F0DA-6FB0-2D03-FC7AEA37B9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434201" cy="4314154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Після проєкції, точки знаходяться у просторі </a:t>
                </a:r>
                <a:r>
                  <a:rPr lang="en-US" dirty="0"/>
                  <a:t>NDC, </a:t>
                </a:r>
                <a:r>
                  <a:rPr lang="uk-UA" dirty="0"/>
                  <a:t>який зберігає лише точки які між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uk-UA" dirty="0"/>
                  <a:t> на осях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Проте, ми хочемо щоб напрямлене світло покривало більшу площу світу, ніж такий малий квадрат</a:t>
                </a:r>
                <a:endParaRPr lang="en-US" dirty="0"/>
              </a:p>
              <a:p>
                <a:r>
                  <a:rPr lang="uk-UA" dirty="0"/>
                  <a:t>Тож виберемо якийсь діапазон світу</a:t>
                </a:r>
                <a:r>
                  <a:rPr lang="en-US" dirty="0"/>
                  <a:t> </a:t>
                </a:r>
                <a:r>
                  <a:rPr lang="uk-UA" dirty="0"/>
                  <a:t>між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uk-UA" dirty="0"/>
                  <a:t> у якому хочемо мати тінь, і перетворимо точки за допомогою ортографічної матриці від цього діапазону,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[−1, 1] </m:t>
                    </m:r>
                  </m:oMath>
                </a14:m>
                <a:r>
                  <a:rPr lang="uk-UA" dirty="0"/>
                  <a:t>на осях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AE54A53-F0DA-6FB0-2D03-FC7AEA37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434201" cy="4314154"/>
              </a:xfrm>
              <a:blipFill>
                <a:blip r:embed="rId6"/>
                <a:stretch>
                  <a:fillRect l="-224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611FF4-C790-95AD-4852-318E312FDB81}"/>
              </a:ext>
            </a:extLst>
          </p:cNvPr>
          <p:cNvSpPr/>
          <p:nvPr/>
        </p:nvSpPr>
        <p:spPr>
          <a:xfrm>
            <a:off x="9810750" y="2755900"/>
            <a:ext cx="571500" cy="920750"/>
          </a:xfrm>
          <a:custGeom>
            <a:avLst/>
            <a:gdLst>
              <a:gd name="connsiteX0" fmla="*/ 6350 w 571500"/>
              <a:gd name="connsiteY0" fmla="*/ 0 h 920750"/>
              <a:gd name="connsiteX1" fmla="*/ 571500 w 571500"/>
              <a:gd name="connsiteY1" fmla="*/ 869950 h 920750"/>
              <a:gd name="connsiteX2" fmla="*/ 546100 w 571500"/>
              <a:gd name="connsiteY2" fmla="*/ 920750 h 920750"/>
              <a:gd name="connsiteX3" fmla="*/ 0 w 571500"/>
              <a:gd name="connsiteY3" fmla="*/ 101600 h 920750"/>
              <a:gd name="connsiteX4" fmla="*/ 6350 w 571500"/>
              <a:gd name="connsiteY4" fmla="*/ 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920750">
                <a:moveTo>
                  <a:pt x="6350" y="0"/>
                </a:moveTo>
                <a:lnTo>
                  <a:pt x="571500" y="869950"/>
                </a:lnTo>
                <a:lnTo>
                  <a:pt x="546100" y="920750"/>
                </a:lnTo>
                <a:lnTo>
                  <a:pt x="0" y="101600"/>
                </a:lnTo>
                <a:lnTo>
                  <a:pt x="635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4B6D7-88C8-5277-98E0-9B036B4AA026}"/>
              </a:ext>
            </a:extLst>
          </p:cNvPr>
          <p:cNvCxnSpPr>
            <a:cxnSpLocks/>
            <a:stCxn id="40" idx="0"/>
            <a:endCxn id="40" idx="2"/>
          </p:cNvCxnSpPr>
          <p:nvPr/>
        </p:nvCxnSpPr>
        <p:spPr>
          <a:xfrm>
            <a:off x="8445554" y="1744893"/>
            <a:ext cx="0" cy="3293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E705B5-40CB-C385-46C3-D974730509C8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831198" y="1744893"/>
            <a:ext cx="0" cy="337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154C50-67AA-836E-1633-17B97C527EFF}"/>
              </a:ext>
            </a:extLst>
          </p:cNvPr>
          <p:cNvCxnSpPr>
            <a:cxnSpLocks/>
          </p:cNvCxnSpPr>
          <p:nvPr/>
        </p:nvCxnSpPr>
        <p:spPr>
          <a:xfrm>
            <a:off x="9219170" y="1737999"/>
            <a:ext cx="0" cy="334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0498-1C87-2E47-F36C-C00C5A8A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79131-E10C-11DE-4B3C-5CB57FF11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465207" cy="4314154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Після проєкції, точки знаходяться у просторі </a:t>
                </a:r>
                <a:r>
                  <a:rPr lang="en-US" dirty="0"/>
                  <a:t>NDC, </a:t>
                </a:r>
                <a:r>
                  <a:rPr lang="uk-UA" dirty="0"/>
                  <a:t>який зберігає лише точки які між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uk-UA" dirty="0"/>
                  <a:t> на осях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Проте, ми хочемо щоб напрямлене світло покривало більшу площу світу, ніж такий малий квадрат</a:t>
                </a:r>
                <a:endParaRPr lang="en-US" dirty="0"/>
              </a:p>
              <a:p>
                <a:r>
                  <a:rPr lang="uk-UA" dirty="0"/>
                  <a:t>Тож виберемо якийсь діапазон світу</a:t>
                </a:r>
                <a:r>
                  <a:rPr lang="en-US" dirty="0"/>
                  <a:t> </a:t>
                </a:r>
                <a:r>
                  <a:rPr lang="uk-UA" dirty="0"/>
                  <a:t>між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uk-UA" dirty="0"/>
                  <a:t> у якому хочемо мати тінь, і перетворимо точки за допомогою ортографічної матриці від цього діапазону, до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[−1, 1] </m:t>
                    </m:r>
                  </m:oMath>
                </a14:m>
                <a:r>
                  <a:rPr lang="uk-UA" dirty="0"/>
                  <a:t>на осях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Ми подібні формули виводили у </a:t>
                </a:r>
                <a:r>
                  <a:rPr lang="uk-UA" dirty="0" err="1"/>
                  <a:t>раніших</a:t>
                </a:r>
                <a:r>
                  <a:rPr lang="uk-UA" dirty="0"/>
                  <a:t> </a:t>
                </a:r>
                <a:r>
                  <a:rPr lang="uk-UA" dirty="0" err="1"/>
                  <a:t>відосах</a:t>
                </a:r>
                <a:r>
                  <a:rPr lang="uk-UA" dirty="0"/>
                  <a:t>, але знову перейдемо виведення</a:t>
                </a:r>
                <a:r>
                  <a:rPr lang="en-US" dirty="0"/>
                  <a:t> </a:t>
                </a:r>
                <a:r>
                  <a:rPr lang="uk-UA" dirty="0"/>
                  <a:t>для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79131-E10C-11DE-4B3C-5CB57FF11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465207" cy="4314154"/>
              </a:xfrm>
              <a:blipFill>
                <a:blip r:embed="rId2"/>
                <a:stretch>
                  <a:fillRect l="-223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F291F3AF-CC82-2806-3CFD-CCDAE6AAF487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C399B0-E8E2-9DAD-E0CB-4A30C1B8E06D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624A74F-DECA-15EE-3B28-E1CA1A0E1B74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DBE7954-AE50-BFCC-6255-78A43B83FDAB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0C2C30F-7A4B-67A1-A7F1-6065D2004A27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FDF519A-0280-B9D9-AAA5-94F0C163F75B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295C447-1366-87FA-3850-8FCFFA94793E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4BC5EDD-CD68-1F69-0D1C-FCE2E1DEBB36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5C0EE28-C966-F890-CF65-64165DEDE77E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6B8242A-F8CF-E950-5EC2-6E2CCA835585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AC8D3EC-3304-2610-C1C5-EA452DBAA93C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6DE5E4-11B3-78EF-C03A-B5DF0EC0446D}"/>
              </a:ext>
            </a:extLst>
          </p:cNvPr>
          <p:cNvSpPr/>
          <p:nvPr/>
        </p:nvSpPr>
        <p:spPr>
          <a:xfrm>
            <a:off x="8644407" y="1740312"/>
            <a:ext cx="781428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6D95356-81BD-C6A7-3884-C0EBF507614F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B7BCC9D-D126-4260-1672-78A69A265B40}"/>
              </a:ext>
            </a:extLst>
          </p:cNvPr>
          <p:cNvCxnSpPr>
            <a:cxnSpLocks/>
          </p:cNvCxnSpPr>
          <p:nvPr/>
        </p:nvCxnSpPr>
        <p:spPr>
          <a:xfrm>
            <a:off x="7112681" y="1655354"/>
            <a:ext cx="34394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Sun 120">
            <a:extLst>
              <a:ext uri="{FF2B5EF4-FFF2-40B4-BE49-F238E27FC236}">
                <a16:creationId xmlns:a16="http://schemas.microsoft.com/office/drawing/2014/main" id="{94576888-1BB3-CA10-8BC0-F2AC47ED3B20}"/>
              </a:ext>
            </a:extLst>
          </p:cNvPr>
          <p:cNvSpPr/>
          <p:nvPr/>
        </p:nvSpPr>
        <p:spPr>
          <a:xfrm>
            <a:off x="8369985" y="1020393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2" name="3D Model 121" descr="Camera">
                <a:extLst>
                  <a:ext uri="{FF2B5EF4-FFF2-40B4-BE49-F238E27FC236}">
                    <a16:creationId xmlns:a16="http://schemas.microsoft.com/office/drawing/2014/main" id="{615B7924-E0D3-D2F6-49C9-4ABD201682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3367" y="890846"/>
              <a:ext cx="1004439" cy="890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2" name="3D Model 121" descr="Camera">
                <a:extLst>
                  <a:ext uri="{FF2B5EF4-FFF2-40B4-BE49-F238E27FC236}">
                    <a16:creationId xmlns:a16="http://schemas.microsoft.com/office/drawing/2014/main" id="{615B7924-E0D3-D2F6-49C9-4ABD201682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3367" y="890846"/>
                <a:ext cx="1004439" cy="890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96B59D-95BE-A486-37A7-AEF46C68B346}"/>
                  </a:ext>
                </a:extLst>
              </p:cNvPr>
              <p:cNvSpPr txBox="1"/>
              <p:nvPr/>
            </p:nvSpPr>
            <p:spPr>
              <a:xfrm>
                <a:off x="6600813" y="1495451"/>
                <a:ext cx="4720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C96B59D-95BE-A486-37A7-AEF46C68B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13" y="1495451"/>
                <a:ext cx="472052" cy="276999"/>
              </a:xfrm>
              <a:prstGeom prst="rect">
                <a:avLst/>
              </a:prstGeom>
              <a:blipFill>
                <a:blip r:embed="rId5"/>
                <a:stretch>
                  <a:fillRect l="-10390" r="-1168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D221824-0445-42E0-456D-4DD014865ACE}"/>
                  </a:ext>
                </a:extLst>
              </p:cNvPr>
              <p:cNvSpPr txBox="1"/>
              <p:nvPr/>
            </p:nvSpPr>
            <p:spPr>
              <a:xfrm>
                <a:off x="10575824" y="1504576"/>
                <a:ext cx="519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D221824-0445-42E0-456D-4DD01486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824" y="1504576"/>
                <a:ext cx="519951" cy="276999"/>
              </a:xfrm>
              <a:prstGeom prst="rect">
                <a:avLst/>
              </a:prstGeom>
              <a:blipFill>
                <a:blip r:embed="rId6"/>
                <a:stretch>
                  <a:fillRect l="-9412" r="-823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69BAB90-4037-14DF-8747-6EE443B88C3F}"/>
              </a:ext>
            </a:extLst>
          </p:cNvPr>
          <p:cNvCxnSpPr>
            <a:cxnSpLocks/>
          </p:cNvCxnSpPr>
          <p:nvPr/>
        </p:nvCxnSpPr>
        <p:spPr>
          <a:xfrm flipV="1">
            <a:off x="8502370" y="4380299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FF21708-238D-B8C2-579C-92307A5F87E0}"/>
              </a:ext>
            </a:extLst>
          </p:cNvPr>
          <p:cNvCxnSpPr>
            <a:cxnSpLocks/>
          </p:cNvCxnSpPr>
          <p:nvPr/>
        </p:nvCxnSpPr>
        <p:spPr>
          <a:xfrm>
            <a:off x="8397703" y="2072494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ADC1771-B828-8C17-5A54-8B821FC79F68}"/>
              </a:ext>
            </a:extLst>
          </p:cNvPr>
          <p:cNvCxnSpPr>
            <a:cxnSpLocks/>
          </p:cNvCxnSpPr>
          <p:nvPr/>
        </p:nvCxnSpPr>
        <p:spPr>
          <a:xfrm>
            <a:off x="8041320" y="2080767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F268944-EFBB-19B6-5B9B-170705765058}"/>
              </a:ext>
            </a:extLst>
          </p:cNvPr>
          <p:cNvCxnSpPr>
            <a:cxnSpLocks/>
          </p:cNvCxnSpPr>
          <p:nvPr/>
        </p:nvCxnSpPr>
        <p:spPr>
          <a:xfrm>
            <a:off x="7662085" y="2089039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B5AF2EF-AE2A-6166-07F9-64C2AF6F9C84}"/>
              </a:ext>
            </a:extLst>
          </p:cNvPr>
          <p:cNvCxnSpPr>
            <a:cxnSpLocks/>
          </p:cNvCxnSpPr>
          <p:nvPr/>
        </p:nvCxnSpPr>
        <p:spPr>
          <a:xfrm>
            <a:off x="9595402" y="2089036"/>
            <a:ext cx="864424" cy="13242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B5FA5D9-465E-6971-459C-F6E3B06AA826}"/>
              </a:ext>
            </a:extLst>
          </p:cNvPr>
          <p:cNvCxnSpPr>
            <a:cxnSpLocks/>
          </p:cNvCxnSpPr>
          <p:nvPr/>
        </p:nvCxnSpPr>
        <p:spPr>
          <a:xfrm>
            <a:off x="9991039" y="2074001"/>
            <a:ext cx="939122" cy="14986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74CD445-B194-2A26-BD90-1EB2BED08F73}"/>
              </a:ext>
            </a:extLst>
          </p:cNvPr>
          <p:cNvCxnSpPr>
            <a:cxnSpLocks/>
          </p:cNvCxnSpPr>
          <p:nvPr/>
        </p:nvCxnSpPr>
        <p:spPr>
          <a:xfrm>
            <a:off x="7292211" y="2080767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EC4A414-7F7F-DBDD-3B86-D1673A613749}"/>
              </a:ext>
            </a:extLst>
          </p:cNvPr>
          <p:cNvCxnSpPr>
            <a:cxnSpLocks/>
          </p:cNvCxnSpPr>
          <p:nvPr/>
        </p:nvCxnSpPr>
        <p:spPr>
          <a:xfrm>
            <a:off x="10368105" y="206422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C617201-CDEC-8F17-547C-2F47E60C1CA9}"/>
              </a:ext>
            </a:extLst>
          </p:cNvPr>
          <p:cNvCxnSpPr>
            <a:cxnSpLocks/>
          </p:cNvCxnSpPr>
          <p:nvPr/>
        </p:nvCxnSpPr>
        <p:spPr>
          <a:xfrm>
            <a:off x="9185736" y="2089040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735594B-7EBC-6DB4-9D17-04C5E0CCDC97}"/>
              </a:ext>
            </a:extLst>
          </p:cNvPr>
          <p:cNvCxnSpPr>
            <a:cxnSpLocks/>
          </p:cNvCxnSpPr>
          <p:nvPr/>
        </p:nvCxnSpPr>
        <p:spPr>
          <a:xfrm>
            <a:off x="8804452" y="2089039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74DAA7-064E-AD99-514E-5EC9290F1DFE}"/>
              </a:ext>
            </a:extLst>
          </p:cNvPr>
          <p:cNvCxnSpPr>
            <a:cxnSpLocks/>
          </p:cNvCxnSpPr>
          <p:nvPr/>
        </p:nvCxnSpPr>
        <p:spPr>
          <a:xfrm flipH="1">
            <a:off x="8502370" y="4366767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DD5EA52-E638-361C-5D7E-8B5D54205E42}"/>
              </a:ext>
            </a:extLst>
          </p:cNvPr>
          <p:cNvCxnSpPr>
            <a:cxnSpLocks/>
          </p:cNvCxnSpPr>
          <p:nvPr/>
        </p:nvCxnSpPr>
        <p:spPr>
          <a:xfrm flipH="1">
            <a:off x="11500717" y="4358494"/>
            <a:ext cx="37651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4D88E10-CE9B-9DD4-83D5-A53CC9F12498}"/>
              </a:ext>
            </a:extLst>
          </p:cNvPr>
          <p:cNvSpPr/>
          <p:nvPr/>
        </p:nvSpPr>
        <p:spPr>
          <a:xfrm>
            <a:off x="9134028" y="2766567"/>
            <a:ext cx="2358189" cy="1612232"/>
          </a:xfrm>
          <a:custGeom>
            <a:avLst/>
            <a:gdLst>
              <a:gd name="connsiteX0" fmla="*/ 0 w 2358189"/>
              <a:gd name="connsiteY0" fmla="*/ 619626 h 1612232"/>
              <a:gd name="connsiteX1" fmla="*/ 637674 w 2358189"/>
              <a:gd name="connsiteY1" fmla="*/ 1612232 h 1612232"/>
              <a:gd name="connsiteX2" fmla="*/ 2358189 w 2358189"/>
              <a:gd name="connsiteY2" fmla="*/ 1606216 h 1612232"/>
              <a:gd name="connsiteX3" fmla="*/ 1894974 w 2358189"/>
              <a:gd name="connsiteY3" fmla="*/ 860258 h 1612232"/>
              <a:gd name="connsiteX4" fmla="*/ 1648326 w 2358189"/>
              <a:gd name="connsiteY4" fmla="*/ 1473869 h 1612232"/>
              <a:gd name="connsiteX5" fmla="*/ 1082842 w 2358189"/>
              <a:gd name="connsiteY5" fmla="*/ 1245269 h 1612232"/>
              <a:gd name="connsiteX6" fmla="*/ 1239253 w 2358189"/>
              <a:gd name="connsiteY6" fmla="*/ 836195 h 1612232"/>
              <a:gd name="connsiteX7" fmla="*/ 679784 w 2358189"/>
              <a:gd name="connsiteY7" fmla="*/ 0 h 1612232"/>
              <a:gd name="connsiteX8" fmla="*/ 685800 w 2358189"/>
              <a:gd name="connsiteY8" fmla="*/ 613611 h 1612232"/>
              <a:gd name="connsiteX9" fmla="*/ 0 w 2358189"/>
              <a:gd name="connsiteY9" fmla="*/ 619626 h 16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8189" h="1612232">
                <a:moveTo>
                  <a:pt x="0" y="619626"/>
                </a:moveTo>
                <a:lnTo>
                  <a:pt x="637674" y="1612232"/>
                </a:lnTo>
                <a:lnTo>
                  <a:pt x="2358189" y="1606216"/>
                </a:lnTo>
                <a:lnTo>
                  <a:pt x="1894974" y="860258"/>
                </a:lnTo>
                <a:lnTo>
                  <a:pt x="1648326" y="1473869"/>
                </a:lnTo>
                <a:lnTo>
                  <a:pt x="1082842" y="1245269"/>
                </a:lnTo>
                <a:lnTo>
                  <a:pt x="1239253" y="836195"/>
                </a:lnTo>
                <a:lnTo>
                  <a:pt x="679784" y="0"/>
                </a:lnTo>
                <a:cubicBezTo>
                  <a:pt x="681789" y="204537"/>
                  <a:pt x="683795" y="409074"/>
                  <a:pt x="685800" y="613611"/>
                </a:cubicBezTo>
                <a:lnTo>
                  <a:pt x="0" y="619626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1655943-B9CD-C4AD-979F-7C8B6190EADE}"/>
              </a:ext>
            </a:extLst>
          </p:cNvPr>
          <p:cNvSpPr/>
          <p:nvPr/>
        </p:nvSpPr>
        <p:spPr>
          <a:xfrm rot="17532858">
            <a:off x="10283646" y="3509931"/>
            <a:ext cx="677526" cy="6106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56F0A3A-78DC-8BF4-B2E5-05C422E7D003}"/>
              </a:ext>
            </a:extLst>
          </p:cNvPr>
          <p:cNvSpPr/>
          <p:nvPr/>
        </p:nvSpPr>
        <p:spPr>
          <a:xfrm>
            <a:off x="9140045" y="2775587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10F1680-B522-0826-7EF5-CAE87C9FFFB6}"/>
              </a:ext>
            </a:extLst>
          </p:cNvPr>
          <p:cNvCxnSpPr>
            <a:cxnSpLocks/>
          </p:cNvCxnSpPr>
          <p:nvPr/>
        </p:nvCxnSpPr>
        <p:spPr>
          <a:xfrm flipH="1" flipV="1">
            <a:off x="10464818" y="3369640"/>
            <a:ext cx="557522" cy="2413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900D174-AF39-8037-7D48-640EB3B9FE9A}"/>
              </a:ext>
            </a:extLst>
          </p:cNvPr>
          <p:cNvCxnSpPr>
            <a:cxnSpLocks/>
          </p:cNvCxnSpPr>
          <p:nvPr/>
        </p:nvCxnSpPr>
        <p:spPr>
          <a:xfrm flipH="1">
            <a:off x="10365595" y="3386186"/>
            <a:ext cx="99223" cy="2113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7EE2F39-3417-E997-D705-0CD260C2CFA9}"/>
              </a:ext>
            </a:extLst>
          </p:cNvPr>
          <p:cNvCxnSpPr>
            <a:cxnSpLocks/>
          </p:cNvCxnSpPr>
          <p:nvPr/>
        </p:nvCxnSpPr>
        <p:spPr>
          <a:xfrm flipH="1">
            <a:off x="9131020" y="2762558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AB73665-0CB9-1A61-738D-532C1302C1CA}"/>
              </a:ext>
            </a:extLst>
          </p:cNvPr>
          <p:cNvCxnSpPr>
            <a:cxnSpLocks/>
          </p:cNvCxnSpPr>
          <p:nvPr/>
        </p:nvCxnSpPr>
        <p:spPr>
          <a:xfrm flipV="1">
            <a:off x="9131019" y="2762558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47B6-4490-A154-5D5A-495B0679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520A9D-C95B-AE26-22BB-E3D1FC0C2D34}"/>
                  </a:ext>
                </a:extLst>
              </p:cNvPr>
              <p:cNvSpPr txBox="1"/>
              <p:nvPr/>
            </p:nvSpPr>
            <p:spPr>
              <a:xfrm>
                <a:off x="1314450" y="2517641"/>
                <a:ext cx="156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520A9D-C95B-AE26-22BB-E3D1FC0C2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2517641"/>
                <a:ext cx="1562415" cy="276999"/>
              </a:xfrm>
              <a:prstGeom prst="rect">
                <a:avLst/>
              </a:prstGeom>
              <a:blipFill>
                <a:blip r:embed="rId2"/>
                <a:stretch>
                  <a:fillRect l="-312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7F42D6-7FC2-6193-5A5E-A12B45F23901}"/>
                  </a:ext>
                </a:extLst>
              </p:cNvPr>
              <p:cNvSpPr txBox="1"/>
              <p:nvPr/>
            </p:nvSpPr>
            <p:spPr>
              <a:xfrm>
                <a:off x="1314450" y="1881274"/>
                <a:ext cx="1884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7F42D6-7FC2-6193-5A5E-A12B45F23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1881274"/>
                <a:ext cx="1884875" cy="276999"/>
              </a:xfrm>
              <a:prstGeom prst="rect">
                <a:avLst/>
              </a:prstGeom>
              <a:blipFill>
                <a:blip r:embed="rId3"/>
                <a:stretch>
                  <a:fillRect l="-2265" r="-388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AE8D1-E5AD-8B5E-396B-2CD82AE0E96F}"/>
                  </a:ext>
                </a:extLst>
              </p:cNvPr>
              <p:cNvSpPr txBox="1"/>
              <p:nvPr/>
            </p:nvSpPr>
            <p:spPr>
              <a:xfrm>
                <a:off x="3683000" y="1881274"/>
                <a:ext cx="1230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AE8D1-E5AD-8B5E-396B-2CD82AE0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1881274"/>
                <a:ext cx="1230273" cy="276999"/>
              </a:xfrm>
              <a:prstGeom prst="rect">
                <a:avLst/>
              </a:prstGeom>
              <a:blipFill>
                <a:blip r:embed="rId4"/>
                <a:stretch>
                  <a:fillRect l="-3465" r="-643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549A756-B05E-05A4-7049-287794C80608}"/>
              </a:ext>
            </a:extLst>
          </p:cNvPr>
          <p:cNvSpPr txBox="1"/>
          <p:nvPr/>
        </p:nvSpPr>
        <p:spPr>
          <a:xfrm>
            <a:off x="3729369" y="2311783"/>
            <a:ext cx="1562415" cy="124649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500" dirty="0">
                <a:solidFill>
                  <a:schemeClr val="bg1"/>
                </a:solidFill>
                <a:latin typeface="YouTube Sans"/>
              </a:rPr>
              <a:t>Лінійне перетворення після множення на матрицею перетворення</a:t>
            </a:r>
            <a:endParaRPr lang="en-US" sz="15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5459B-9872-58C1-8243-BA583A8FEA53}"/>
              </a:ext>
            </a:extLst>
          </p:cNvPr>
          <p:cNvSpPr/>
          <p:nvPr/>
        </p:nvSpPr>
        <p:spPr>
          <a:xfrm>
            <a:off x="1314450" y="2504941"/>
            <a:ext cx="1562415" cy="3539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93CFB9-9661-FA15-72F4-D9F44A6893C4}"/>
              </a:ext>
            </a:extLst>
          </p:cNvPr>
          <p:cNvSpPr/>
          <p:nvPr/>
        </p:nvSpPr>
        <p:spPr>
          <a:xfrm>
            <a:off x="1892300" y="1881274"/>
            <a:ext cx="577850" cy="315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4B798-8970-C2D4-FC73-0AD9FE8B9105}"/>
              </a:ext>
            </a:extLst>
          </p:cNvPr>
          <p:cNvSpPr/>
          <p:nvPr/>
        </p:nvSpPr>
        <p:spPr>
          <a:xfrm>
            <a:off x="1679037" y="2523556"/>
            <a:ext cx="264063" cy="315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B8E851-D357-2832-729B-43B0D8A92568}"/>
              </a:ext>
            </a:extLst>
          </p:cNvPr>
          <p:cNvSpPr/>
          <p:nvPr/>
        </p:nvSpPr>
        <p:spPr>
          <a:xfrm>
            <a:off x="2612802" y="2517030"/>
            <a:ext cx="264063" cy="315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73F6A6-2E3A-019A-10B5-361C13DC4FD0}"/>
              </a:ext>
            </a:extLst>
          </p:cNvPr>
          <p:cNvSpPr/>
          <p:nvPr/>
        </p:nvSpPr>
        <p:spPr>
          <a:xfrm>
            <a:off x="4254500" y="1875923"/>
            <a:ext cx="330200" cy="315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  <p:bldP spid="27" grpId="1" animBg="1"/>
      <p:bldP spid="28" grpId="0" animBg="1"/>
      <p:bldP spid="28" grpId="1" animBg="1"/>
      <p:bldP spid="29" grpId="1" animBg="1"/>
      <p:bldP spid="30" grpId="1" animBg="1"/>
      <p:bldP spid="31" grpId="1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7FE77-9454-D95E-648E-5541DEA67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9F26-998A-0DB4-7B38-A48FB0F9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8B87-69D3-98A7-17C2-B32329204A6C}"/>
                  </a:ext>
                </a:extLst>
              </p:cNvPr>
              <p:cNvSpPr txBox="1"/>
              <p:nvPr/>
            </p:nvSpPr>
            <p:spPr>
              <a:xfrm>
                <a:off x="1314450" y="2517641"/>
                <a:ext cx="156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8B87-69D3-98A7-17C2-B32329204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2517641"/>
                <a:ext cx="1562415" cy="276999"/>
              </a:xfrm>
              <a:prstGeom prst="rect">
                <a:avLst/>
              </a:prstGeom>
              <a:blipFill>
                <a:blip r:embed="rId2"/>
                <a:stretch>
                  <a:fillRect l="-312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214F9-CE4B-D6A8-B3F9-EE3CA7E50F61}"/>
                  </a:ext>
                </a:extLst>
              </p:cNvPr>
              <p:cNvSpPr txBox="1"/>
              <p:nvPr/>
            </p:nvSpPr>
            <p:spPr>
              <a:xfrm>
                <a:off x="1317818" y="2989670"/>
                <a:ext cx="1960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214F9-CE4B-D6A8-B3F9-EE3CA7E50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18" y="2989670"/>
                <a:ext cx="1960280" cy="276999"/>
              </a:xfrm>
              <a:prstGeom prst="rect">
                <a:avLst/>
              </a:prstGeom>
              <a:blipFill>
                <a:blip r:embed="rId3"/>
                <a:stretch>
                  <a:fillRect l="-1863" r="-217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30979-9C18-2150-683D-374B1415D7F6}"/>
                  </a:ext>
                </a:extLst>
              </p:cNvPr>
              <p:cNvSpPr txBox="1"/>
              <p:nvPr/>
            </p:nvSpPr>
            <p:spPr>
              <a:xfrm>
                <a:off x="1317818" y="3419779"/>
                <a:ext cx="1960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830979-9C18-2150-683D-374B1415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18" y="3419779"/>
                <a:ext cx="1960280" cy="276999"/>
              </a:xfrm>
              <a:prstGeom prst="rect">
                <a:avLst/>
              </a:prstGeom>
              <a:blipFill>
                <a:blip r:embed="rId4"/>
                <a:stretch>
                  <a:fillRect l="-1863" r="-18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76650B-12E0-F1F8-61CB-23C24734C432}"/>
                  </a:ext>
                </a:extLst>
              </p:cNvPr>
              <p:cNvSpPr txBox="1"/>
              <p:nvPr/>
            </p:nvSpPr>
            <p:spPr>
              <a:xfrm>
                <a:off x="1317818" y="3845309"/>
                <a:ext cx="1960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76650B-12E0-F1F8-61CB-23C24734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18" y="3845309"/>
                <a:ext cx="1960280" cy="276999"/>
              </a:xfrm>
              <a:prstGeom prst="rect">
                <a:avLst/>
              </a:prstGeom>
              <a:blipFill>
                <a:blip r:embed="rId5"/>
                <a:stretch>
                  <a:fillRect r="-18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A428F-E521-281D-7CCF-012DF3DBC0CB}"/>
                  </a:ext>
                </a:extLst>
              </p:cNvPr>
              <p:cNvSpPr txBox="1"/>
              <p:nvPr/>
            </p:nvSpPr>
            <p:spPr>
              <a:xfrm>
                <a:off x="3771900" y="2989669"/>
                <a:ext cx="1828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A428F-E521-281D-7CCF-012DF3DB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2989669"/>
                <a:ext cx="1828129" cy="276999"/>
              </a:xfrm>
              <a:prstGeom prst="rect">
                <a:avLst/>
              </a:prstGeom>
              <a:blipFill>
                <a:blip r:embed="rId6"/>
                <a:stretch>
                  <a:fillRect l="-2333" r="-2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56CE2A-B9D8-3455-4F7E-A2E95DF0CB22}"/>
                  </a:ext>
                </a:extLst>
              </p:cNvPr>
              <p:cNvSpPr txBox="1"/>
              <p:nvPr/>
            </p:nvSpPr>
            <p:spPr>
              <a:xfrm>
                <a:off x="3771900" y="3429000"/>
                <a:ext cx="2001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56CE2A-B9D8-3455-4F7E-A2E95DF0C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3429000"/>
                <a:ext cx="2001253" cy="276999"/>
              </a:xfrm>
              <a:prstGeom prst="rect">
                <a:avLst/>
              </a:prstGeom>
              <a:blipFill>
                <a:blip r:embed="rId7"/>
                <a:stretch>
                  <a:fillRect l="-2134" r="-182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C14CB-AE2C-979F-A13C-01DB37010F2B}"/>
                  </a:ext>
                </a:extLst>
              </p:cNvPr>
              <p:cNvSpPr txBox="1"/>
              <p:nvPr/>
            </p:nvSpPr>
            <p:spPr>
              <a:xfrm>
                <a:off x="3771900" y="3841640"/>
                <a:ext cx="2001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C14CB-AE2C-979F-A13C-01DB3701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3841640"/>
                <a:ext cx="2001252" cy="276999"/>
              </a:xfrm>
              <a:prstGeom prst="rect">
                <a:avLst/>
              </a:prstGeom>
              <a:blipFill>
                <a:blip r:embed="rId8"/>
                <a:stretch>
                  <a:fillRect r="-182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239E9-93AB-5CB8-0703-CAF2A1AF00BE}"/>
                  </a:ext>
                </a:extLst>
              </p:cNvPr>
              <p:cNvSpPr txBox="1"/>
              <p:nvPr/>
            </p:nvSpPr>
            <p:spPr>
              <a:xfrm>
                <a:off x="1929062" y="4446613"/>
                <a:ext cx="3335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239E9-93AB-5CB8-0703-CAF2A1AF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062" y="4446613"/>
                <a:ext cx="3335850" cy="276999"/>
              </a:xfrm>
              <a:prstGeom prst="rect">
                <a:avLst/>
              </a:prstGeom>
              <a:blipFill>
                <a:blip r:embed="rId9"/>
                <a:stretch>
                  <a:fillRect r="-91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65DA49-315A-BAB5-3B53-A6EDE8223594}"/>
                  </a:ext>
                </a:extLst>
              </p:cNvPr>
              <p:cNvSpPr txBox="1"/>
              <p:nvPr/>
            </p:nvSpPr>
            <p:spPr>
              <a:xfrm>
                <a:off x="3083239" y="4808472"/>
                <a:ext cx="2931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65DA49-315A-BAB5-3B53-A6EDE822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239" y="4808472"/>
                <a:ext cx="2931893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4DA36D-0CBC-59A4-C2AE-EA7752DC0F21}"/>
                  </a:ext>
                </a:extLst>
              </p:cNvPr>
              <p:cNvSpPr txBox="1"/>
              <p:nvPr/>
            </p:nvSpPr>
            <p:spPr>
              <a:xfrm>
                <a:off x="3083239" y="5179757"/>
                <a:ext cx="2761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4DA36D-0CBC-59A4-C2AE-EA7752DC0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239" y="5179757"/>
                <a:ext cx="2761333" cy="276999"/>
              </a:xfrm>
              <a:prstGeom prst="rect">
                <a:avLst/>
              </a:prstGeom>
              <a:blipFill>
                <a:blip r:embed="rId11"/>
                <a:stretch>
                  <a:fillRect r="-264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43C150-BB38-B051-9FD7-55B850498EAA}"/>
                  </a:ext>
                </a:extLst>
              </p:cNvPr>
              <p:cNvSpPr txBox="1"/>
              <p:nvPr/>
            </p:nvSpPr>
            <p:spPr>
              <a:xfrm>
                <a:off x="3256362" y="5554407"/>
                <a:ext cx="2415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43C150-BB38-B051-9FD7-55B850498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62" y="5554407"/>
                <a:ext cx="2415085" cy="276999"/>
              </a:xfrm>
              <a:prstGeom prst="rect">
                <a:avLst/>
              </a:prstGeom>
              <a:blipFill>
                <a:blip r:embed="rId12"/>
                <a:stretch>
                  <a:fillRect l="-1515" r="-303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AAC43A-7136-4F32-8F8B-5DDA2F1E16DE}"/>
                  </a:ext>
                </a:extLst>
              </p:cNvPr>
              <p:cNvSpPr txBox="1"/>
              <p:nvPr/>
            </p:nvSpPr>
            <p:spPr>
              <a:xfrm>
                <a:off x="2038350" y="5934801"/>
                <a:ext cx="1879681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AAC43A-7136-4F32-8F8B-5DDA2F1E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50" y="5934801"/>
                <a:ext cx="1879681" cy="567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FE9A3B-D550-97C4-214B-EFB2B115275D}"/>
                  </a:ext>
                </a:extLst>
              </p:cNvPr>
              <p:cNvSpPr txBox="1"/>
              <p:nvPr/>
            </p:nvSpPr>
            <p:spPr>
              <a:xfrm>
                <a:off x="1314450" y="1881274"/>
                <a:ext cx="1884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FE9A3B-D550-97C4-214B-EFB2B115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1881274"/>
                <a:ext cx="1884875" cy="276999"/>
              </a:xfrm>
              <a:prstGeom prst="rect">
                <a:avLst/>
              </a:prstGeom>
              <a:blipFill>
                <a:blip r:embed="rId14"/>
                <a:stretch>
                  <a:fillRect l="-2265" r="-388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EA84AF-66AA-8B1B-E2E3-CCC5C5F70DC4}"/>
                  </a:ext>
                </a:extLst>
              </p:cNvPr>
              <p:cNvSpPr txBox="1"/>
              <p:nvPr/>
            </p:nvSpPr>
            <p:spPr>
              <a:xfrm>
                <a:off x="3683000" y="1881274"/>
                <a:ext cx="1230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EA84AF-66AA-8B1B-E2E3-CCC5C5F70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0" y="1881274"/>
                <a:ext cx="1230273" cy="276999"/>
              </a:xfrm>
              <a:prstGeom prst="rect">
                <a:avLst/>
              </a:prstGeom>
              <a:blipFill>
                <a:blip r:embed="rId15"/>
                <a:stretch>
                  <a:fillRect l="-3465" r="-6436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EDF3B43-492C-79A4-87C2-CCA71F6E10AB}"/>
              </a:ext>
            </a:extLst>
          </p:cNvPr>
          <p:cNvSpPr/>
          <p:nvPr/>
        </p:nvSpPr>
        <p:spPr>
          <a:xfrm>
            <a:off x="2496837" y="1880025"/>
            <a:ext cx="577850" cy="315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305500-E4DB-5372-9DF3-8AB140EE61A9}"/>
              </a:ext>
            </a:extLst>
          </p:cNvPr>
          <p:cNvSpPr/>
          <p:nvPr/>
        </p:nvSpPr>
        <p:spPr>
          <a:xfrm>
            <a:off x="4616450" y="1875766"/>
            <a:ext cx="234614" cy="315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6FB99-95E2-C1BC-E013-F9181CD8DA2C}"/>
              </a:ext>
            </a:extLst>
          </p:cNvPr>
          <p:cNvSpPr/>
          <p:nvPr/>
        </p:nvSpPr>
        <p:spPr>
          <a:xfrm>
            <a:off x="1314450" y="3841640"/>
            <a:ext cx="1511300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B0ED3-83FA-A4FA-F228-1B96C2B4738F}"/>
              </a:ext>
            </a:extLst>
          </p:cNvPr>
          <p:cNvSpPr/>
          <p:nvPr/>
        </p:nvSpPr>
        <p:spPr>
          <a:xfrm>
            <a:off x="3771900" y="3838067"/>
            <a:ext cx="1587500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BCC7C3-568B-9A36-6BE3-F3FD6979CB1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445000" y="4148641"/>
            <a:ext cx="120650" cy="297972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EC6563-3AAD-2798-B465-9145E7496E9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70100" y="4152214"/>
            <a:ext cx="526047" cy="294399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C5353-A741-D640-B4DD-85286A9A46D9}"/>
              </a:ext>
            </a:extLst>
          </p:cNvPr>
          <p:cNvSpPr/>
          <p:nvPr/>
        </p:nvSpPr>
        <p:spPr>
          <a:xfrm>
            <a:off x="1929062" y="5903556"/>
            <a:ext cx="2077788" cy="7011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CB0C9F-5087-13FF-4617-9F229AAE98CC}"/>
              </a:ext>
            </a:extLst>
          </p:cNvPr>
          <p:cNvSpPr/>
          <p:nvPr/>
        </p:nvSpPr>
        <p:spPr>
          <a:xfrm>
            <a:off x="1929063" y="4446613"/>
            <a:ext cx="1145624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12F50D-ADF0-2A5F-13CC-2A7DE24A26AE}"/>
              </a:ext>
            </a:extLst>
          </p:cNvPr>
          <p:cNvSpPr/>
          <p:nvPr/>
        </p:nvSpPr>
        <p:spPr>
          <a:xfrm>
            <a:off x="3683000" y="4446613"/>
            <a:ext cx="1154177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72E9F8-9DCF-4F68-0F31-4957335E4BB9}"/>
              </a:ext>
            </a:extLst>
          </p:cNvPr>
          <p:cNvSpPr/>
          <p:nvPr/>
        </p:nvSpPr>
        <p:spPr>
          <a:xfrm>
            <a:off x="4851065" y="4446613"/>
            <a:ext cx="413848" cy="3105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E33726-9FF0-819B-4E6C-2C670E1164C3}"/>
              </a:ext>
            </a:extLst>
          </p:cNvPr>
          <p:cNvSpPr/>
          <p:nvPr/>
        </p:nvSpPr>
        <p:spPr>
          <a:xfrm>
            <a:off x="3074687" y="4446613"/>
            <a:ext cx="413848" cy="3105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C2073B-B8F6-F521-4B55-65AEAA79DD38}"/>
              </a:ext>
            </a:extLst>
          </p:cNvPr>
          <p:cNvSpPr/>
          <p:nvPr/>
        </p:nvSpPr>
        <p:spPr>
          <a:xfrm>
            <a:off x="3083239" y="4808472"/>
            <a:ext cx="413848" cy="3105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2C9C1-020A-2C39-88E3-56934447AA82}"/>
              </a:ext>
            </a:extLst>
          </p:cNvPr>
          <p:cNvSpPr/>
          <p:nvPr/>
        </p:nvSpPr>
        <p:spPr>
          <a:xfrm>
            <a:off x="3682999" y="4808472"/>
            <a:ext cx="2332133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209B01-56D3-E3E9-5D92-932E2811B868}"/>
                  </a:ext>
                </a:extLst>
              </p:cNvPr>
              <p:cNvSpPr txBox="1"/>
              <p:nvPr/>
            </p:nvSpPr>
            <p:spPr>
              <a:xfrm>
                <a:off x="6927091" y="2989669"/>
                <a:ext cx="2265620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209B01-56D3-E3E9-5D92-932E281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091" y="2989669"/>
                <a:ext cx="2265620" cy="5672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081065-829A-5C71-395B-6E68D78B3617}"/>
                  </a:ext>
                </a:extLst>
              </p:cNvPr>
              <p:cNvSpPr txBox="1"/>
              <p:nvPr/>
            </p:nvSpPr>
            <p:spPr>
              <a:xfrm>
                <a:off x="6927091" y="3696905"/>
                <a:ext cx="35034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081065-829A-5C71-395B-6E68D78B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091" y="3696905"/>
                <a:ext cx="3503459" cy="5672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8E19E6-12BE-81E9-92A4-DCFE20BC09D5}"/>
                  </a:ext>
                </a:extLst>
              </p:cNvPr>
              <p:cNvSpPr txBox="1"/>
              <p:nvPr/>
            </p:nvSpPr>
            <p:spPr>
              <a:xfrm>
                <a:off x="6927090" y="4404141"/>
                <a:ext cx="3178241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8E19E6-12BE-81E9-92A4-DCFE20BC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090" y="4404141"/>
                <a:ext cx="3178241" cy="5672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0EB895-3C85-A241-C739-6FBB0439FD04}"/>
                  </a:ext>
                </a:extLst>
              </p:cNvPr>
              <p:cNvSpPr txBox="1"/>
              <p:nvPr/>
            </p:nvSpPr>
            <p:spPr>
              <a:xfrm>
                <a:off x="6927089" y="5111377"/>
                <a:ext cx="2034788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0EB895-3C85-A241-C739-6FBB0439F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089" y="5111377"/>
                <a:ext cx="2034788" cy="56534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46CD6B6C-2AF7-55BD-CBBA-EFC2F0529A4A}"/>
              </a:ext>
            </a:extLst>
          </p:cNvPr>
          <p:cNvSpPr/>
          <p:nvPr/>
        </p:nvSpPr>
        <p:spPr>
          <a:xfrm>
            <a:off x="3727450" y="4808472"/>
            <a:ext cx="355600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6DBEA9-9114-146D-190D-740F1234EB19}"/>
              </a:ext>
            </a:extLst>
          </p:cNvPr>
          <p:cNvSpPr/>
          <p:nvPr/>
        </p:nvSpPr>
        <p:spPr>
          <a:xfrm>
            <a:off x="5054599" y="4815767"/>
            <a:ext cx="214273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142FB8-BF92-902F-79D9-D37DD878DF33}"/>
              </a:ext>
            </a:extLst>
          </p:cNvPr>
          <p:cNvSpPr/>
          <p:nvPr/>
        </p:nvSpPr>
        <p:spPr>
          <a:xfrm>
            <a:off x="3703759" y="5176663"/>
            <a:ext cx="201492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940C7B-208C-0063-610C-753A0C11D16D}"/>
              </a:ext>
            </a:extLst>
          </p:cNvPr>
          <p:cNvSpPr/>
          <p:nvPr/>
        </p:nvSpPr>
        <p:spPr>
          <a:xfrm>
            <a:off x="3092188" y="5170331"/>
            <a:ext cx="214273" cy="310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302ABB-E8CF-5A7F-C77D-55540CA374DD}"/>
              </a:ext>
            </a:extLst>
          </p:cNvPr>
          <p:cNvSpPr/>
          <p:nvPr/>
        </p:nvSpPr>
        <p:spPr>
          <a:xfrm>
            <a:off x="4083050" y="5554407"/>
            <a:ext cx="1516979" cy="3052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A92D9C-4F74-23ED-8D4A-F8B7357B8873}"/>
              </a:ext>
            </a:extLst>
          </p:cNvPr>
          <p:cNvSpPr/>
          <p:nvPr/>
        </p:nvSpPr>
        <p:spPr>
          <a:xfrm>
            <a:off x="1494750" y="3860283"/>
            <a:ext cx="247650" cy="276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2AA0A7-C895-EEA8-2B95-BB9AD38B8A44}"/>
              </a:ext>
            </a:extLst>
          </p:cNvPr>
          <p:cNvSpPr/>
          <p:nvPr/>
        </p:nvSpPr>
        <p:spPr>
          <a:xfrm>
            <a:off x="7118351" y="2964205"/>
            <a:ext cx="349250" cy="327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D1E4A4-5760-D8F7-F8C8-A6971A9F1658}"/>
              </a:ext>
            </a:extLst>
          </p:cNvPr>
          <p:cNvSpPr/>
          <p:nvPr/>
        </p:nvSpPr>
        <p:spPr>
          <a:xfrm>
            <a:off x="6927850" y="3292131"/>
            <a:ext cx="1409700" cy="3024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5EB444-8C00-39D1-F2D0-BAEC7F6166F7}"/>
              </a:ext>
            </a:extLst>
          </p:cNvPr>
          <p:cNvSpPr/>
          <p:nvPr/>
        </p:nvSpPr>
        <p:spPr>
          <a:xfrm>
            <a:off x="8525123" y="3115437"/>
            <a:ext cx="256928" cy="3024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58058C-0203-D81A-C434-302E5DF0CF4F}"/>
              </a:ext>
            </a:extLst>
          </p:cNvPr>
          <p:cNvCxnSpPr/>
          <p:nvPr/>
        </p:nvCxnSpPr>
        <p:spPr>
          <a:xfrm>
            <a:off x="8525123" y="3417899"/>
            <a:ext cx="0" cy="366701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2DE172-F513-E803-C611-F5CB7E5086C5}"/>
              </a:ext>
            </a:extLst>
          </p:cNvPr>
          <p:cNvCxnSpPr>
            <a:cxnSpLocks/>
          </p:cNvCxnSpPr>
          <p:nvPr/>
        </p:nvCxnSpPr>
        <p:spPr>
          <a:xfrm>
            <a:off x="8782051" y="3417899"/>
            <a:ext cx="1153531" cy="303059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9C9A4D-4D10-F391-83D6-5F070027CF29}"/>
              </a:ext>
            </a:extLst>
          </p:cNvPr>
          <p:cNvSpPr/>
          <p:nvPr/>
        </p:nvSpPr>
        <p:spPr>
          <a:xfrm>
            <a:off x="6927089" y="3993354"/>
            <a:ext cx="1409700" cy="297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17CCF5-7999-0628-4D01-E6BBA10EB485}"/>
              </a:ext>
            </a:extLst>
          </p:cNvPr>
          <p:cNvSpPr/>
          <p:nvPr/>
        </p:nvSpPr>
        <p:spPr>
          <a:xfrm>
            <a:off x="8562342" y="3993354"/>
            <a:ext cx="1409700" cy="297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B1EC06-1747-5F39-04E3-3DDEA4BB76C5}"/>
              </a:ext>
            </a:extLst>
          </p:cNvPr>
          <p:cNvSpPr/>
          <p:nvPr/>
        </p:nvSpPr>
        <p:spPr>
          <a:xfrm>
            <a:off x="6927089" y="4393054"/>
            <a:ext cx="1077116" cy="297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C0AA3-87AD-F575-C882-D65DFA4CA425}"/>
              </a:ext>
            </a:extLst>
          </p:cNvPr>
          <p:cNvSpPr/>
          <p:nvPr/>
        </p:nvSpPr>
        <p:spPr>
          <a:xfrm>
            <a:off x="9055437" y="4393054"/>
            <a:ext cx="610945" cy="297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4E4143-0226-DD43-5247-8EE45BF8D8B7}"/>
              </a:ext>
            </a:extLst>
          </p:cNvPr>
          <p:cNvSpPr/>
          <p:nvPr/>
        </p:nvSpPr>
        <p:spPr>
          <a:xfrm>
            <a:off x="6895487" y="5082539"/>
            <a:ext cx="2115163" cy="64400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711C16-E0AE-1E09-8E76-F90969434B54}"/>
                  </a:ext>
                </a:extLst>
              </p:cNvPr>
              <p:cNvSpPr txBox="1"/>
              <p:nvPr/>
            </p:nvSpPr>
            <p:spPr>
              <a:xfrm>
                <a:off x="7816217" y="1412189"/>
                <a:ext cx="2394584" cy="64633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саме виведення можна виконати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711C16-E0AE-1E09-8E76-F9096943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17" y="1412189"/>
                <a:ext cx="2394584" cy="646331"/>
              </a:xfrm>
              <a:prstGeom prst="rect">
                <a:avLst/>
              </a:prstGeom>
              <a:blipFill>
                <a:blip r:embed="rId20"/>
                <a:stretch>
                  <a:fillRect l="-1772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665225C-C4AE-54CE-BCCC-63256D3E1001}"/>
              </a:ext>
            </a:extLst>
          </p:cNvPr>
          <p:cNvSpPr/>
          <p:nvPr/>
        </p:nvSpPr>
        <p:spPr>
          <a:xfrm>
            <a:off x="2444838" y="2989669"/>
            <a:ext cx="247651" cy="3024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180E83-BF7B-6215-E9FA-40DEE3B76A5B}"/>
              </a:ext>
            </a:extLst>
          </p:cNvPr>
          <p:cNvSpPr/>
          <p:nvPr/>
        </p:nvSpPr>
        <p:spPr>
          <a:xfrm>
            <a:off x="2913061" y="2982575"/>
            <a:ext cx="365037" cy="3024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A20E9FB-A652-F55E-08B0-9C52E3A946A9}"/>
              </a:ext>
            </a:extLst>
          </p:cNvPr>
          <p:cNvCxnSpPr>
            <a:stCxn id="64" idx="2"/>
          </p:cNvCxnSpPr>
          <p:nvPr/>
        </p:nvCxnSpPr>
        <p:spPr>
          <a:xfrm>
            <a:off x="2568664" y="3292130"/>
            <a:ext cx="523524" cy="181320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ACCA13-2171-6A5E-AC34-7D0541514466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2596147" y="3285036"/>
            <a:ext cx="499433" cy="181320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197819A6-8E2C-C933-26B2-377E904B692A}"/>
              </a:ext>
            </a:extLst>
          </p:cNvPr>
          <p:cNvSpPr/>
          <p:nvPr/>
        </p:nvSpPr>
        <p:spPr>
          <a:xfrm>
            <a:off x="2900361" y="3467100"/>
            <a:ext cx="230189" cy="2158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35109F-27F3-C197-55B0-5799CAC77301}"/>
              </a:ext>
            </a:extLst>
          </p:cNvPr>
          <p:cNvSpPr/>
          <p:nvPr/>
        </p:nvSpPr>
        <p:spPr>
          <a:xfrm>
            <a:off x="1261872" y="3784600"/>
            <a:ext cx="2044589" cy="4386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38896C-62EA-1155-7E8B-2576A5E97D5E}"/>
              </a:ext>
            </a:extLst>
          </p:cNvPr>
          <p:cNvSpPr/>
          <p:nvPr/>
        </p:nvSpPr>
        <p:spPr>
          <a:xfrm>
            <a:off x="1676400" y="2514577"/>
            <a:ext cx="252662" cy="315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A92017-9FEB-6E9E-5087-CCB516467611}"/>
              </a:ext>
            </a:extLst>
          </p:cNvPr>
          <p:cNvSpPr/>
          <p:nvPr/>
        </p:nvSpPr>
        <p:spPr>
          <a:xfrm>
            <a:off x="2593201" y="2520644"/>
            <a:ext cx="252662" cy="315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2B1F84-1710-4646-2379-F243B043102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76865" y="2656141"/>
            <a:ext cx="18090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AAA5931-0AA0-30C7-33B7-C289F6BE0C3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85965" y="2646560"/>
            <a:ext cx="0" cy="343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6BCA921-4C09-83A9-8A13-B7604D6664A1}"/>
              </a:ext>
            </a:extLst>
          </p:cNvPr>
          <p:cNvSpPr/>
          <p:nvPr/>
        </p:nvSpPr>
        <p:spPr>
          <a:xfrm>
            <a:off x="4933206" y="3003477"/>
            <a:ext cx="247651" cy="3024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AC798AD-BB19-14C3-A424-F9638463B641}"/>
              </a:ext>
            </a:extLst>
          </p:cNvPr>
          <p:cNvSpPr/>
          <p:nvPr/>
        </p:nvSpPr>
        <p:spPr>
          <a:xfrm>
            <a:off x="5401430" y="2996383"/>
            <a:ext cx="198600" cy="3024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BF3FB2D-C355-9284-25B1-A54FCDEA9B1D}"/>
              </a:ext>
            </a:extLst>
          </p:cNvPr>
          <p:cNvCxnSpPr>
            <a:stCxn id="83" idx="2"/>
          </p:cNvCxnSpPr>
          <p:nvPr/>
        </p:nvCxnSpPr>
        <p:spPr>
          <a:xfrm>
            <a:off x="5057032" y="3305938"/>
            <a:ext cx="523524" cy="181320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AC93320-6F5E-B01C-F957-39336BA9181C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5084515" y="3298844"/>
            <a:ext cx="416215" cy="181320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6A1B070-B3E8-FD9F-9C81-1B39A766BD70}"/>
              </a:ext>
            </a:extLst>
          </p:cNvPr>
          <p:cNvSpPr/>
          <p:nvPr/>
        </p:nvSpPr>
        <p:spPr>
          <a:xfrm>
            <a:off x="5388729" y="3480908"/>
            <a:ext cx="230189" cy="2158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49425E-DFCA-E745-1CA8-8B1DDBFFE1CE}"/>
              </a:ext>
            </a:extLst>
          </p:cNvPr>
          <p:cNvSpPr/>
          <p:nvPr/>
        </p:nvSpPr>
        <p:spPr>
          <a:xfrm>
            <a:off x="3717134" y="3789187"/>
            <a:ext cx="2044589" cy="4386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21" grpId="0"/>
      <p:bldP spid="29" grpId="0" animBg="1"/>
      <p:bldP spid="29" grpId="1" animBg="1"/>
      <p:bldP spid="32" grpId="0" animBg="1"/>
      <p:bldP spid="32" grpId="1" animBg="1"/>
      <p:bldP spid="5" grpId="0" animBg="1"/>
      <p:bldP spid="5" grpId="1" animBg="1"/>
      <p:bldP spid="6" grpId="0" animBg="1"/>
      <p:bldP spid="6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2" grpId="0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3" grpId="0" animBg="1"/>
      <p:bldP spid="64" grpId="0" animBg="1"/>
      <p:bldP spid="64" grpId="1" animBg="1"/>
      <p:bldP spid="65" grpId="0" animBg="1"/>
      <p:bldP spid="65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9" grpId="0" animBg="1"/>
      <p:bldP spid="8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E797C-DC06-E575-5911-3F9A0AEE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38E6-24E0-B480-421B-FB5159B2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A712F5-4AB5-390A-BFEB-B91846EF5B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377950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Всаджуючи ці формули до нашої матриці, ми отримуємо ось таку матрицю ортографічної проєкції! </a:t>
                </a:r>
              </a:p>
              <a:p>
                <a:pPr lvl="1"/>
                <a:r>
                  <a:rPr lang="uk-UA" dirty="0"/>
                  <a:t>Тепер вхідні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координати будуть перетворені до діапазону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координати залишаються незмінними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A712F5-4AB5-390A-BFEB-B91846EF5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377950"/>
              </a:xfrm>
              <a:blipFill>
                <a:blip r:embed="rId2"/>
                <a:stretch>
                  <a:fillRect l="-142" t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DDE748-EEF4-5B60-B386-E122EAEAD023}"/>
                  </a:ext>
                </a:extLst>
              </p:cNvPr>
              <p:cNvSpPr txBox="1"/>
              <p:nvPr/>
            </p:nvSpPr>
            <p:spPr>
              <a:xfrm>
                <a:off x="1575283" y="3764736"/>
                <a:ext cx="7628690" cy="1712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𝑀𝑖𝑛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𝑀𝑖𝑛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}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DDE748-EEF4-5B60-B386-E122EAEA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283" y="3764736"/>
                <a:ext cx="7628690" cy="171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F3E7CF6-3234-9664-D883-E97D490961BA}"/>
              </a:ext>
            </a:extLst>
          </p:cNvPr>
          <p:cNvSpPr/>
          <p:nvPr/>
        </p:nvSpPr>
        <p:spPr>
          <a:xfrm>
            <a:off x="1722009" y="3764736"/>
            <a:ext cx="5606540" cy="12411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106B7-1102-6196-30E0-E84A8C571533}"/>
              </a:ext>
            </a:extLst>
          </p:cNvPr>
          <p:cNvSpPr/>
          <p:nvPr/>
        </p:nvSpPr>
        <p:spPr>
          <a:xfrm>
            <a:off x="4204905" y="4385287"/>
            <a:ext cx="220257" cy="2067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99C8-0A1E-817A-ADCF-935B8D3238D8}"/>
              </a:ext>
            </a:extLst>
          </p:cNvPr>
          <p:cNvSpPr/>
          <p:nvPr/>
        </p:nvSpPr>
        <p:spPr>
          <a:xfrm>
            <a:off x="5656598" y="4385287"/>
            <a:ext cx="220257" cy="2067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0B2A8A-8FB3-0E82-FA01-7B22948C576A}"/>
              </a:ext>
            </a:extLst>
          </p:cNvPr>
          <p:cNvSpPr/>
          <p:nvPr/>
        </p:nvSpPr>
        <p:spPr>
          <a:xfrm>
            <a:off x="6402466" y="4371937"/>
            <a:ext cx="220257" cy="2067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579F51-BAA2-2D53-5AE1-7C8E00D92F19}"/>
              </a:ext>
            </a:extLst>
          </p:cNvPr>
          <p:cNvSpPr/>
          <p:nvPr/>
        </p:nvSpPr>
        <p:spPr>
          <a:xfrm>
            <a:off x="6494237" y="3782840"/>
            <a:ext cx="220257" cy="206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23F04B-5F55-8C8E-22E2-DEA8DD5FE915}"/>
              </a:ext>
            </a:extLst>
          </p:cNvPr>
          <p:cNvSpPr/>
          <p:nvPr/>
        </p:nvSpPr>
        <p:spPr>
          <a:xfrm>
            <a:off x="5746704" y="3782840"/>
            <a:ext cx="220257" cy="206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34C31-F347-CE9C-58C5-0A5D91984C8C}"/>
              </a:ext>
            </a:extLst>
          </p:cNvPr>
          <p:cNvSpPr/>
          <p:nvPr/>
        </p:nvSpPr>
        <p:spPr>
          <a:xfrm>
            <a:off x="2234830" y="3769492"/>
            <a:ext cx="220257" cy="206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5D560D-688E-7FB2-E576-9D5F034DCB4B}"/>
                  </a:ext>
                </a:extLst>
              </p:cNvPr>
              <p:cNvSpPr txBox="1"/>
              <p:nvPr/>
            </p:nvSpPr>
            <p:spPr>
              <a:xfrm>
                <a:off x="9475385" y="2923409"/>
                <a:ext cx="2282663" cy="10772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У </a:t>
                </a:r>
                <a:r>
                  <a:rPr lang="en-US" sz="1600" dirty="0">
                    <a:solidFill>
                      <a:schemeClr val="bg1"/>
                    </a:solidFill>
                    <a:latin typeface="YouTube Sans"/>
                  </a:rPr>
                  <a:t>DX12, </a:t>
                </a:r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вісь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sz="1600" dirty="0">
                    <a:solidFill>
                      <a:schemeClr val="bg1"/>
                    </a:solidFill>
                    <a:latin typeface="YouTube Sans"/>
                  </a:rPr>
                  <a:t> йде від гори до низу, тому ми робимо її від’ємною порівняно з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5D560D-688E-7FB2-E576-9D5F034D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385" y="2923409"/>
                <a:ext cx="2282663" cy="1077218"/>
              </a:xfrm>
              <a:prstGeom prst="rect">
                <a:avLst/>
              </a:prstGeom>
              <a:blipFill>
                <a:blip r:embed="rId4"/>
                <a:stretch>
                  <a:fillRect l="-1061" t="-1124" b="-61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98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221CD-2319-E065-A8A8-C42F548BA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6AEF-070E-A74C-7DBA-689C6B00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D1BE6-F81B-40FE-AA11-F957F9261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79782" cy="2350797"/>
              </a:xfrm>
            </p:spPr>
            <p:txBody>
              <a:bodyPr/>
              <a:lstStyle/>
              <a:p>
                <a:r>
                  <a:rPr lang="uk-UA" dirty="0"/>
                  <a:t>Для глибини, ми мусимо зробити майже те саме. Цього разу, ми мусимо взяти точки між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перетворити до діапазону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uk-UA" dirty="0"/>
                  <a:t>Виведення дуже подібне до попереднього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5D1BE6-F81B-40FE-AA11-F957F926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79782" cy="2350797"/>
              </a:xfrm>
              <a:blipFill>
                <a:blip r:embed="rId2"/>
                <a:stretch>
                  <a:fillRect l="-24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F035E-9B08-604B-D1DB-C1F89081ECAC}"/>
                  </a:ext>
                </a:extLst>
              </p:cNvPr>
              <p:cNvSpPr txBox="1"/>
              <p:nvPr/>
            </p:nvSpPr>
            <p:spPr>
              <a:xfrm>
                <a:off x="7220948" y="2413299"/>
                <a:ext cx="1552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F035E-9B08-604B-D1DB-C1F89081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48" y="2413299"/>
                <a:ext cx="1552027" cy="276999"/>
              </a:xfrm>
              <a:prstGeom prst="rect">
                <a:avLst/>
              </a:prstGeom>
              <a:blipFill>
                <a:blip r:embed="rId3"/>
                <a:stretch>
                  <a:fillRect l="-3150" r="-39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5BEEB-9FE5-D6E8-713F-985A676268BC}"/>
                  </a:ext>
                </a:extLst>
              </p:cNvPr>
              <p:cNvSpPr txBox="1"/>
              <p:nvPr/>
            </p:nvSpPr>
            <p:spPr>
              <a:xfrm>
                <a:off x="7220948" y="1942177"/>
                <a:ext cx="1917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15BEEB-9FE5-D6E8-713F-985A6762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48" y="1942177"/>
                <a:ext cx="1917961" cy="276999"/>
              </a:xfrm>
              <a:prstGeom prst="rect">
                <a:avLst/>
              </a:prstGeom>
              <a:blipFill>
                <a:blip r:embed="rId4"/>
                <a:stretch>
                  <a:fillRect l="-637" r="-2548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B65B4-60EB-2F23-481F-27F5A8C00618}"/>
                  </a:ext>
                </a:extLst>
              </p:cNvPr>
              <p:cNvSpPr txBox="1"/>
              <p:nvPr/>
            </p:nvSpPr>
            <p:spPr>
              <a:xfrm>
                <a:off x="9589498" y="1942177"/>
                <a:ext cx="1057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B65B4-60EB-2F23-481F-27F5A8C0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498" y="1942177"/>
                <a:ext cx="1057149" cy="276999"/>
              </a:xfrm>
              <a:prstGeom prst="rect">
                <a:avLst/>
              </a:prstGeom>
              <a:blipFill>
                <a:blip r:embed="rId5"/>
                <a:stretch>
                  <a:fillRect l="-4046" r="-7514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ABAF8-DECB-054E-2996-C4F07ACA346E}"/>
                  </a:ext>
                </a:extLst>
              </p:cNvPr>
              <p:cNvSpPr txBox="1"/>
              <p:nvPr/>
            </p:nvSpPr>
            <p:spPr>
              <a:xfrm>
                <a:off x="6934202" y="3041622"/>
                <a:ext cx="183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ABAF8-DECB-054E-2996-C4F07ACA3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2" y="3041622"/>
                <a:ext cx="1838773" cy="276999"/>
              </a:xfrm>
              <a:prstGeom prst="rect">
                <a:avLst/>
              </a:prstGeom>
              <a:blipFill>
                <a:blip r:embed="rId6"/>
                <a:stretch>
                  <a:fillRect l="-664" r="-66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C8124E-AEC3-EBBE-6709-CC74419D3DFE}"/>
                  </a:ext>
                </a:extLst>
              </p:cNvPr>
              <p:cNvSpPr txBox="1"/>
              <p:nvPr/>
            </p:nvSpPr>
            <p:spPr>
              <a:xfrm>
                <a:off x="6934202" y="3471731"/>
                <a:ext cx="1545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C8124E-AEC3-EBBE-6709-CC74419D3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2" y="3471731"/>
                <a:ext cx="1545936" cy="276999"/>
              </a:xfrm>
              <a:prstGeom prst="rect">
                <a:avLst/>
              </a:prstGeom>
              <a:blipFill>
                <a:blip r:embed="rId7"/>
                <a:stretch>
                  <a:fillRect l="-316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789C19-E1CE-743E-50AE-5324AD7F4FDA}"/>
                  </a:ext>
                </a:extLst>
              </p:cNvPr>
              <p:cNvSpPr txBox="1"/>
              <p:nvPr/>
            </p:nvSpPr>
            <p:spPr>
              <a:xfrm>
                <a:off x="9388284" y="3041621"/>
                <a:ext cx="1817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789C19-E1CE-743E-50AE-5324AD7F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84" y="3041621"/>
                <a:ext cx="1817741" cy="276999"/>
              </a:xfrm>
              <a:prstGeom prst="rect">
                <a:avLst/>
              </a:prstGeom>
              <a:blipFill>
                <a:blip r:embed="rId8"/>
                <a:stretch>
                  <a:fillRect l="-2013" r="-26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274D70-563E-286C-CFAA-9CDA070730A1}"/>
                  </a:ext>
                </a:extLst>
              </p:cNvPr>
              <p:cNvSpPr txBox="1"/>
              <p:nvPr/>
            </p:nvSpPr>
            <p:spPr>
              <a:xfrm>
                <a:off x="9388284" y="3480952"/>
                <a:ext cx="1990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274D70-563E-286C-CFAA-9CDA0707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84" y="3480952"/>
                <a:ext cx="1990866" cy="276999"/>
              </a:xfrm>
              <a:prstGeom prst="rect">
                <a:avLst/>
              </a:prstGeom>
              <a:blipFill>
                <a:blip r:embed="rId9"/>
                <a:stretch>
                  <a:fillRect l="-2141" r="-214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402473-EC82-09E8-D067-F09EEBDC7EE4}"/>
                  </a:ext>
                </a:extLst>
              </p:cNvPr>
              <p:cNvSpPr txBox="1"/>
              <p:nvPr/>
            </p:nvSpPr>
            <p:spPr>
              <a:xfrm>
                <a:off x="5808140" y="4295502"/>
                <a:ext cx="3021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402473-EC82-09E8-D067-F09EEBDC7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40" y="4295502"/>
                <a:ext cx="3021661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CAA004-36DC-9F9A-A534-C9D95F8D2AA4}"/>
                  </a:ext>
                </a:extLst>
              </p:cNvPr>
              <p:cNvSpPr txBox="1"/>
              <p:nvPr/>
            </p:nvSpPr>
            <p:spPr>
              <a:xfrm>
                <a:off x="4858282" y="4634239"/>
                <a:ext cx="2564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CAA004-36DC-9F9A-A534-C9D95F8D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82" y="4634239"/>
                <a:ext cx="2564869" cy="276999"/>
              </a:xfrm>
              <a:prstGeom prst="rect">
                <a:avLst/>
              </a:prstGeom>
              <a:blipFill>
                <a:blip r:embed="rId11"/>
                <a:stretch>
                  <a:fillRect l="-1663" r="-142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0469A-06CB-729A-B304-EE4EC2B5524C}"/>
                  </a:ext>
                </a:extLst>
              </p:cNvPr>
              <p:cNvSpPr txBox="1"/>
              <p:nvPr/>
            </p:nvSpPr>
            <p:spPr>
              <a:xfrm>
                <a:off x="6774001" y="5294958"/>
                <a:ext cx="1858907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0469A-06CB-729A-B304-EE4EC2B55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001" y="5294958"/>
                <a:ext cx="1858907" cy="565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ACC463-33C8-9AA8-738D-9249DA69AEB8}"/>
                  </a:ext>
                </a:extLst>
              </p:cNvPr>
              <p:cNvSpPr txBox="1"/>
              <p:nvPr/>
            </p:nvSpPr>
            <p:spPr>
              <a:xfrm>
                <a:off x="1698348" y="5243282"/>
                <a:ext cx="1840889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ACC463-33C8-9AA8-738D-9249DA69A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348" y="5243282"/>
                <a:ext cx="1840889" cy="563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0B5F652-174A-B7C1-A5DD-1169F9CDDA62}"/>
              </a:ext>
            </a:extLst>
          </p:cNvPr>
          <p:cNvSpPr/>
          <p:nvPr/>
        </p:nvSpPr>
        <p:spPr>
          <a:xfrm>
            <a:off x="7823200" y="1942177"/>
            <a:ext cx="552450" cy="2959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FB5722-4647-EC46-6EC6-BDFD2608EE29}"/>
              </a:ext>
            </a:extLst>
          </p:cNvPr>
          <p:cNvSpPr/>
          <p:nvPr/>
        </p:nvSpPr>
        <p:spPr>
          <a:xfrm>
            <a:off x="7585075" y="2422541"/>
            <a:ext cx="238125" cy="2959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B13B85-CA8B-1E74-4DDC-9DA5C75978C1}"/>
              </a:ext>
            </a:extLst>
          </p:cNvPr>
          <p:cNvSpPr/>
          <p:nvPr/>
        </p:nvSpPr>
        <p:spPr>
          <a:xfrm>
            <a:off x="8480138" y="2422541"/>
            <a:ext cx="292837" cy="2959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669498-8AF2-7A79-5D55-C9438EBF92C5}"/>
              </a:ext>
            </a:extLst>
          </p:cNvPr>
          <p:cNvSpPr/>
          <p:nvPr/>
        </p:nvSpPr>
        <p:spPr>
          <a:xfrm>
            <a:off x="10153649" y="1949757"/>
            <a:ext cx="196851" cy="2883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8C01FD-6252-A6C2-44B3-20EA7D898EDC}"/>
              </a:ext>
            </a:extLst>
          </p:cNvPr>
          <p:cNvSpPr/>
          <p:nvPr/>
        </p:nvSpPr>
        <p:spPr>
          <a:xfrm>
            <a:off x="8424274" y="1942177"/>
            <a:ext cx="552450" cy="2959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FA6B73-6AE3-55E3-3310-8A0F6DD3FE79}"/>
              </a:ext>
            </a:extLst>
          </p:cNvPr>
          <p:cNvSpPr/>
          <p:nvPr/>
        </p:nvSpPr>
        <p:spPr>
          <a:xfrm>
            <a:off x="10371017" y="1952026"/>
            <a:ext cx="196851" cy="28833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EDA19-3334-A1F5-EDBB-1B7EFF82433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7585075" y="2718458"/>
            <a:ext cx="119063" cy="323163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B54136-BADD-A417-595E-A28EE7A8BC23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8626556" y="2718458"/>
            <a:ext cx="1" cy="351324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F172311-027D-C138-F30C-A1B0F5AB01C3}"/>
              </a:ext>
            </a:extLst>
          </p:cNvPr>
          <p:cNvSpPr/>
          <p:nvPr/>
        </p:nvSpPr>
        <p:spPr>
          <a:xfrm>
            <a:off x="6934202" y="3041620"/>
            <a:ext cx="977898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D2DF30-EF90-F4DA-0739-838131F4CC51}"/>
              </a:ext>
            </a:extLst>
          </p:cNvPr>
          <p:cNvSpPr/>
          <p:nvPr/>
        </p:nvSpPr>
        <p:spPr>
          <a:xfrm>
            <a:off x="9375826" y="3036462"/>
            <a:ext cx="977898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28A26-7223-00F6-C7BA-37A09F9DDCEC}"/>
              </a:ext>
            </a:extLst>
          </p:cNvPr>
          <p:cNvSpPr/>
          <p:nvPr/>
        </p:nvSpPr>
        <p:spPr>
          <a:xfrm>
            <a:off x="7364638" y="3457480"/>
            <a:ext cx="1115499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75C9E4-FFC3-FC9E-A9F4-63FBDF2FD4D3}"/>
              </a:ext>
            </a:extLst>
          </p:cNvPr>
          <p:cNvSpPr/>
          <p:nvPr/>
        </p:nvSpPr>
        <p:spPr>
          <a:xfrm>
            <a:off x="9839013" y="3459873"/>
            <a:ext cx="1540137" cy="3231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A99AD1-5715-6520-BBA4-37097ACC96D6}"/>
              </a:ext>
            </a:extLst>
          </p:cNvPr>
          <p:cNvCxnSpPr/>
          <p:nvPr/>
        </p:nvCxnSpPr>
        <p:spPr>
          <a:xfrm flipH="1">
            <a:off x="6629400" y="3780643"/>
            <a:ext cx="735238" cy="514859"/>
          </a:xfrm>
          <a:prstGeom prst="straightConnector1">
            <a:avLst/>
          </a:prstGeom>
          <a:ln w="28575">
            <a:solidFill>
              <a:srgbClr val="C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4CB12C0-4A90-F893-9DCD-A697EE485547}"/>
              </a:ext>
            </a:extLst>
          </p:cNvPr>
          <p:cNvCxnSpPr>
            <a:cxnSpLocks/>
          </p:cNvCxnSpPr>
          <p:nvPr/>
        </p:nvCxnSpPr>
        <p:spPr>
          <a:xfrm flipH="1">
            <a:off x="8234206" y="3765182"/>
            <a:ext cx="1604806" cy="547698"/>
          </a:xfrm>
          <a:prstGeom prst="straightConnector1">
            <a:avLst/>
          </a:prstGeom>
          <a:ln w="28575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C07F8B6-86A3-AD23-862F-D7FB5C07BA0F}"/>
              </a:ext>
            </a:extLst>
          </p:cNvPr>
          <p:cNvSpPr/>
          <p:nvPr/>
        </p:nvSpPr>
        <p:spPr>
          <a:xfrm>
            <a:off x="7220948" y="4295502"/>
            <a:ext cx="1154702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3CDC3A7-D6BB-0C38-8E74-D77EDB7E1F99}"/>
                  </a:ext>
                </a:extLst>
              </p:cNvPr>
              <p:cNvSpPr txBox="1"/>
              <p:nvPr/>
            </p:nvSpPr>
            <p:spPr>
              <a:xfrm>
                <a:off x="5029732" y="4978983"/>
                <a:ext cx="2394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3CDC3A7-D6BB-0C38-8E74-D77EDB7E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32" y="4978983"/>
                <a:ext cx="2394310" cy="276999"/>
              </a:xfrm>
              <a:prstGeom prst="rect">
                <a:avLst/>
              </a:prstGeom>
              <a:blipFill>
                <a:blip r:embed="rId14"/>
                <a:stretch>
                  <a:fillRect l="-1527" r="-178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2DF9D4F5-A742-38C4-770E-82A60243B9B6}"/>
              </a:ext>
            </a:extLst>
          </p:cNvPr>
          <p:cNvSpPr/>
          <p:nvPr/>
        </p:nvSpPr>
        <p:spPr>
          <a:xfrm>
            <a:off x="4852431" y="4621947"/>
            <a:ext cx="233919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FB113D-069A-4046-0A4A-984F2F8FBC15}"/>
              </a:ext>
            </a:extLst>
          </p:cNvPr>
          <p:cNvSpPr/>
          <p:nvPr/>
        </p:nvSpPr>
        <p:spPr>
          <a:xfrm>
            <a:off x="6030339" y="4628111"/>
            <a:ext cx="233919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B317AD-EB33-AA85-C2F5-FDEA2520D473}"/>
              </a:ext>
            </a:extLst>
          </p:cNvPr>
          <p:cNvSpPr/>
          <p:nvPr/>
        </p:nvSpPr>
        <p:spPr>
          <a:xfrm>
            <a:off x="5418000" y="4972976"/>
            <a:ext cx="1573350" cy="323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38B17E-41A4-2915-2305-70DCE079E3BE}"/>
              </a:ext>
            </a:extLst>
          </p:cNvPr>
          <p:cNvSpPr/>
          <p:nvPr/>
        </p:nvSpPr>
        <p:spPr>
          <a:xfrm>
            <a:off x="6724650" y="5281382"/>
            <a:ext cx="2036065" cy="6668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BD00DB6-E345-B292-4286-D8CADFE09A31}"/>
              </a:ext>
            </a:extLst>
          </p:cNvPr>
          <p:cNvSpPr/>
          <p:nvPr/>
        </p:nvSpPr>
        <p:spPr>
          <a:xfrm>
            <a:off x="7537450" y="3471731"/>
            <a:ext cx="209550" cy="2934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8567971-1072-F7C3-C91A-8B7B05FF4FE1}"/>
              </a:ext>
            </a:extLst>
          </p:cNvPr>
          <p:cNvSpPr/>
          <p:nvPr/>
        </p:nvSpPr>
        <p:spPr>
          <a:xfrm>
            <a:off x="1625600" y="5181599"/>
            <a:ext cx="2023035" cy="7285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653B951-6E25-92DA-DEF3-1B73BCF25A90}"/>
              </a:ext>
            </a:extLst>
          </p:cNvPr>
          <p:cNvSpPr txBox="1"/>
          <p:nvPr/>
        </p:nvSpPr>
        <p:spPr>
          <a:xfrm>
            <a:off x="1911350" y="3616973"/>
            <a:ext cx="1924050" cy="83099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Можемо всадити ці формули до матриці проєкції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5975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/>
      <p:bldP spid="15" grpId="0"/>
      <p:bldP spid="16" grpId="0"/>
      <p:bldP spid="18" grpId="0"/>
      <p:bldP spid="19" grpId="0"/>
      <p:bldP spid="22" grpId="0"/>
      <p:bldP spid="23" grpId="0"/>
      <p:bldP spid="37" grpId="0" animBg="1"/>
      <p:bldP spid="37" grpId="1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62" grpId="0" animBg="1"/>
      <p:bldP spid="62" grpId="1" animBg="1"/>
      <p:bldP spid="74" grpId="0" animBg="1"/>
      <p:bldP spid="74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9" grpId="0" animBg="1"/>
      <p:bldP spid="89" grpId="1" animBg="1"/>
      <p:bldP spid="90" grpId="0" animBg="1"/>
      <p:bldP spid="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968-9A9D-1C0C-0A66-2B29B723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Ортографічна проєкція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79CAF-6F81-1289-FE12-64A4F5C7E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2362200"/>
              </a:xfrm>
            </p:spPr>
            <p:txBody>
              <a:bodyPr/>
              <a:lstStyle/>
              <a:p>
                <a:r>
                  <a:rPr lang="uk-UA" dirty="0"/>
                  <a:t>Одну річ яку ви може зауважили</a:t>
                </a:r>
                <a:r>
                  <a:rPr lang="en-US" dirty="0"/>
                  <a:t>:</a:t>
                </a:r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координат дорівнює до 1</a:t>
                </a:r>
              </a:p>
              <a:p>
                <a:pPr lvl="1"/>
                <a:r>
                  <a:rPr lang="uk-UA" dirty="0"/>
                  <a:t>Процесор далі ділитиме всі осі на координату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проте, оскільки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дорівнює 1, це нічого не змінюватиме</a:t>
                </a:r>
              </a:p>
              <a:p>
                <a:r>
                  <a:rPr lang="uk-UA" dirty="0"/>
                  <a:t>Ми хочемо щоб перспективне ділення нічого не робило, тому що це не є перспективна проєкція (всі промені мають були паралельними, а не виходити від положення камери)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79CAF-6F81-1289-FE12-64A4F5C7E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2362200"/>
              </a:xfrm>
              <a:blipFill>
                <a:blip r:embed="rId2"/>
                <a:stretch>
                  <a:fillRect l="-142" t="-180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B8AAA2-7DD3-0850-1629-99E556853455}"/>
                  </a:ext>
                </a:extLst>
              </p:cNvPr>
              <p:cNvSpPr txBox="1"/>
              <p:nvPr/>
            </p:nvSpPr>
            <p:spPr>
              <a:xfrm>
                <a:off x="686283" y="4444692"/>
                <a:ext cx="8845755" cy="2047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𝑀𝑖𝑛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𝑀𝑖𝑛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𝑀𝑖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[−1, 1]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B8AAA2-7DD3-0850-1629-99E55685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3" y="4444692"/>
                <a:ext cx="8845755" cy="2047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C6A4A3-8CA8-E20B-1BF6-8287EB5FE599}"/>
              </a:ext>
            </a:extLst>
          </p:cNvPr>
          <p:cNvSpPr/>
          <p:nvPr/>
        </p:nvSpPr>
        <p:spPr>
          <a:xfrm>
            <a:off x="4413250" y="5670550"/>
            <a:ext cx="3206750" cy="6413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BA6AE-66F3-0F29-AED8-0AE025AC1890}"/>
              </a:ext>
            </a:extLst>
          </p:cNvPr>
          <p:cNvSpPr/>
          <p:nvPr/>
        </p:nvSpPr>
        <p:spPr>
          <a:xfrm>
            <a:off x="6699250" y="6216650"/>
            <a:ext cx="304800" cy="342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81BB-93EE-D261-C76E-9D3B00BFB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8F61-F949-2D51-C3FE-48CB7F5C6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86206-DDC4-A3AA-3620-205A10BEFB8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C346-49EB-D15E-7D28-AD95365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741BA-1D9C-C3C2-32E7-B61C0612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686324" cy="4351337"/>
          </a:xfrm>
        </p:spPr>
        <p:txBody>
          <a:bodyPr/>
          <a:lstStyle/>
          <a:p>
            <a:r>
              <a:rPr lang="uk-UA" dirty="0"/>
              <a:t>Тож як запрограмувати тінь до нашого світу</a:t>
            </a:r>
            <a:r>
              <a:rPr lang="en-US" dirty="0"/>
              <a:t>?</a:t>
            </a:r>
          </a:p>
          <a:p>
            <a:r>
              <a:rPr lang="uk-UA" dirty="0"/>
              <a:t>Повернемося до теорії освітлення</a:t>
            </a:r>
            <a:r>
              <a:rPr lang="en-US" dirty="0"/>
              <a:t>, </a:t>
            </a:r>
            <a:r>
              <a:rPr lang="uk-UA" dirty="0"/>
              <a:t>щоб зрозуміти</a:t>
            </a:r>
            <a:r>
              <a:rPr lang="en-US" dirty="0"/>
              <a:t>,</a:t>
            </a:r>
            <a:r>
              <a:rPr lang="uk-UA" dirty="0"/>
              <a:t> як створюється тінь, та як гри його </a:t>
            </a:r>
            <a:r>
              <a:rPr lang="uk-UA" dirty="0" err="1"/>
              <a:t>растеризують</a:t>
            </a:r>
            <a:endParaRPr lang="en-US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2CA9124-42BC-29A2-DB9B-CFAB6069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9" y="1691322"/>
            <a:ext cx="4717144" cy="26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0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991CB-A0D0-246D-14D2-F5A8C20A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4695-94F1-CF16-C70F-CCA8A39A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Буфер глибини у піксельному </a:t>
            </a:r>
            <a:r>
              <a:rPr lang="uk-UA" dirty="0" err="1"/>
              <a:t>шейдері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6F76-7746-943E-8CE6-08F06F75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774700"/>
          </a:xfrm>
        </p:spPr>
        <p:txBody>
          <a:bodyPr/>
          <a:lstStyle/>
          <a:p>
            <a:r>
              <a:rPr lang="uk-UA" dirty="0"/>
              <a:t>Знаючи, як </a:t>
            </a:r>
            <a:r>
              <a:rPr lang="uk-UA" dirty="0" err="1"/>
              <a:t>растеризувати</a:t>
            </a:r>
            <a:r>
              <a:rPr lang="uk-UA" dirty="0"/>
              <a:t> сцену з точки зору світла, нам потрібно пояснити, як вживати карту тіней в піксельному </a:t>
            </a:r>
            <a:r>
              <a:rPr lang="uk-UA" dirty="0" err="1"/>
              <a:t>шейдері</a:t>
            </a:r>
            <a:r>
              <a:rPr lang="uk-UA" dirty="0"/>
              <a:t> у </a:t>
            </a:r>
            <a:r>
              <a:rPr lang="en-US" dirty="0"/>
              <a:t>DX12/HLSL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46419-2D06-E5F1-8153-D11D84C09922}"/>
              </a:ext>
            </a:extLst>
          </p:cNvPr>
          <p:cNvSpPr txBox="1"/>
          <p:nvPr/>
        </p:nvSpPr>
        <p:spPr>
          <a:xfrm>
            <a:off x="1061376" y="5123850"/>
            <a:ext cx="1612900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err="1">
                <a:solidFill>
                  <a:schemeClr val="bg1"/>
                </a:solidFill>
                <a:latin typeface="YouTube Sans"/>
              </a:rPr>
              <a:t>Растеризуємо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карту тіней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34728-0B1E-DD09-AC50-7B3876D4E59F}"/>
              </a:ext>
            </a:extLst>
          </p:cNvPr>
          <p:cNvSpPr txBox="1"/>
          <p:nvPr/>
        </p:nvSpPr>
        <p:spPr>
          <a:xfrm>
            <a:off x="3217741" y="4985350"/>
            <a:ext cx="1994067" cy="92333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Бар'єр (перетворює стань карти тіней)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F344F-B6D8-DB0A-756A-653419FDDD44}"/>
              </a:ext>
            </a:extLst>
          </p:cNvPr>
          <p:cNvSpPr txBox="1"/>
          <p:nvPr/>
        </p:nvSpPr>
        <p:spPr>
          <a:xfrm>
            <a:off x="5613818" y="5123850"/>
            <a:ext cx="1612900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err="1">
                <a:solidFill>
                  <a:schemeClr val="bg1"/>
                </a:solidFill>
                <a:latin typeface="YouTube Sans"/>
              </a:rPr>
              <a:t>Растеризуємо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світ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pic>
        <p:nvPicPr>
          <p:cNvPr id="8" name="Picture 7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9C1CFCCA-EB11-FFC8-312F-64DBBBCC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3420074"/>
            <a:ext cx="1224197" cy="1216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D738F6-A34F-7608-9814-42CF5313B206}"/>
              </a:ext>
            </a:extLst>
          </p:cNvPr>
          <p:cNvSpPr/>
          <p:nvPr/>
        </p:nvSpPr>
        <p:spPr>
          <a:xfrm>
            <a:off x="1261872" y="3429000"/>
            <a:ext cx="1215554" cy="12166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680B92-0047-42AB-F922-02D621E20E6F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1867826" y="4645625"/>
            <a:ext cx="1823" cy="47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A37C7-DE78-F466-B2B2-DF5B72A5E80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674276" y="5447015"/>
            <a:ext cx="5434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258B6-AC6C-65CE-4748-7630DC0EE6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11808" y="5447015"/>
            <a:ext cx="40201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41872923-76F6-76E9-4BEC-F3ADF0A49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98" y="3411148"/>
            <a:ext cx="1224197" cy="12166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1E3910-DA70-4FDC-3916-052FB18DC8A8}"/>
              </a:ext>
            </a:extLst>
          </p:cNvPr>
          <p:cNvSpPr/>
          <p:nvPr/>
        </p:nvSpPr>
        <p:spPr>
          <a:xfrm>
            <a:off x="5812999" y="3420074"/>
            <a:ext cx="1215554" cy="12166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E04629-D6D7-CE8F-45D1-9BE51789330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 flipH="1">
            <a:off x="6420268" y="4636699"/>
            <a:ext cx="508" cy="487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2C8C47-0354-190A-3CE0-B1BCE719A59B}"/>
              </a:ext>
            </a:extLst>
          </p:cNvPr>
          <p:cNvCxnSpPr>
            <a:cxnSpLocks/>
          </p:cNvCxnSpPr>
          <p:nvPr/>
        </p:nvCxnSpPr>
        <p:spPr>
          <a:xfrm>
            <a:off x="3614076" y="4177700"/>
            <a:ext cx="0" cy="807650"/>
          </a:xfrm>
          <a:prstGeom prst="straightConnector1">
            <a:avLst/>
          </a:prstGeom>
          <a:ln w="28575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14CEE7-0612-CFE2-1A71-662F68729F30}"/>
              </a:ext>
            </a:extLst>
          </p:cNvPr>
          <p:cNvCxnSpPr/>
          <p:nvPr/>
        </p:nvCxnSpPr>
        <p:spPr>
          <a:xfrm flipH="1">
            <a:off x="2477426" y="4177700"/>
            <a:ext cx="1136650" cy="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7D1B07-B870-5C29-F8CC-C4BFB2B8667F}"/>
              </a:ext>
            </a:extLst>
          </p:cNvPr>
          <p:cNvCxnSpPr>
            <a:cxnSpLocks/>
          </p:cNvCxnSpPr>
          <p:nvPr/>
        </p:nvCxnSpPr>
        <p:spPr>
          <a:xfrm>
            <a:off x="4776126" y="4177700"/>
            <a:ext cx="1036872" cy="0"/>
          </a:xfrm>
          <a:prstGeom prst="straightConnector1">
            <a:avLst/>
          </a:prstGeom>
          <a:ln w="28575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E7E1A2-DD06-695C-00AE-913A3A63716E}"/>
              </a:ext>
            </a:extLst>
          </p:cNvPr>
          <p:cNvCxnSpPr>
            <a:cxnSpLocks/>
          </p:cNvCxnSpPr>
          <p:nvPr/>
        </p:nvCxnSpPr>
        <p:spPr>
          <a:xfrm>
            <a:off x="4776126" y="4177700"/>
            <a:ext cx="0" cy="807649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room with many windows&#10;&#10;Description automatically generated with medium confidence">
            <a:extLst>
              <a:ext uri="{FF2B5EF4-FFF2-40B4-BE49-F238E27FC236}">
                <a16:creationId xmlns:a16="http://schemas.microsoft.com/office/drawing/2014/main" id="{90506927-1FBD-BC67-7009-A4D6D666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69" y="4239200"/>
            <a:ext cx="1812479" cy="1019239"/>
          </a:xfrm>
          <a:prstGeom prst="rect">
            <a:avLst/>
          </a:prstGeom>
        </p:spPr>
      </p:pic>
      <p:pic>
        <p:nvPicPr>
          <p:cNvPr id="43" name="Picture 42" descr="A white room with arched windows&#10;&#10;Description automatically generated">
            <a:extLst>
              <a:ext uri="{FF2B5EF4-FFF2-40B4-BE49-F238E27FC236}">
                <a16:creationId xmlns:a16="http://schemas.microsoft.com/office/drawing/2014/main" id="{105A558B-04E8-10E0-C88B-D8BB42C2E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68" y="5573331"/>
            <a:ext cx="1812479" cy="102196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CA8368-1F10-D1CD-C1D0-3F9C0F6D0C35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226718" y="5444348"/>
            <a:ext cx="305308" cy="2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EB31-91A9-CB5A-C0B3-8336E8EF12A6}"/>
              </a:ext>
            </a:extLst>
          </p:cNvPr>
          <p:cNvCxnSpPr>
            <a:cxnSpLocks/>
          </p:cNvCxnSpPr>
          <p:nvPr/>
        </p:nvCxnSpPr>
        <p:spPr>
          <a:xfrm>
            <a:off x="7532026" y="4748820"/>
            <a:ext cx="0" cy="13314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409616-1D46-E51D-E831-C6E89271DFB2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532026" y="4748820"/>
            <a:ext cx="236843" cy="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32328-B3C4-9F18-1A66-190283E0A6C4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532025" y="6084312"/>
            <a:ext cx="2368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3597009-C1D2-C519-DFB3-45878CF174C3}"/>
              </a:ext>
            </a:extLst>
          </p:cNvPr>
          <p:cNvSpPr txBox="1"/>
          <p:nvPr/>
        </p:nvSpPr>
        <p:spPr>
          <a:xfrm>
            <a:off x="2782301" y="2795597"/>
            <a:ext cx="2866446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Також синхронізуємо </a:t>
            </a:r>
            <a:r>
              <a:rPr lang="uk-UA" sz="1600" dirty="0" err="1">
                <a:latin typeface="YouTube Sans"/>
              </a:rPr>
              <a:t>растеризацію</a:t>
            </a:r>
            <a:r>
              <a:rPr lang="uk-UA" sz="1600" dirty="0">
                <a:latin typeface="YouTube Sans"/>
              </a:rPr>
              <a:t> тіней, щоб </a:t>
            </a:r>
            <a:r>
              <a:rPr lang="uk-UA" sz="1600" dirty="0" err="1">
                <a:latin typeface="YouTube Sans"/>
              </a:rPr>
              <a:t>растеризація</a:t>
            </a:r>
            <a:r>
              <a:rPr lang="uk-UA" sz="1600" dirty="0">
                <a:latin typeface="YouTube Sans"/>
              </a:rPr>
              <a:t> сцени чекала на результат їх відображення</a:t>
            </a:r>
            <a:endParaRPr lang="en-US" sz="1600" dirty="0">
              <a:latin typeface="YouTube San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E08399-AF63-F353-5436-368FB960AD93}"/>
              </a:ext>
            </a:extLst>
          </p:cNvPr>
          <p:cNvSpPr txBox="1"/>
          <p:nvPr/>
        </p:nvSpPr>
        <p:spPr>
          <a:xfrm>
            <a:off x="7885223" y="2637628"/>
            <a:ext cx="3761705" cy="132343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Під час </a:t>
            </a:r>
            <a:r>
              <a:rPr lang="uk-UA" sz="1600" dirty="0" err="1">
                <a:latin typeface="YouTube Sans"/>
              </a:rPr>
              <a:t>растеризації</a:t>
            </a:r>
            <a:r>
              <a:rPr lang="uk-UA" sz="1600" dirty="0">
                <a:latin typeface="YouTube Sans"/>
              </a:rPr>
              <a:t> сцени в піксельному </a:t>
            </a:r>
            <a:r>
              <a:rPr lang="uk-UA" sz="1600" dirty="0" err="1">
                <a:latin typeface="YouTube Sans"/>
              </a:rPr>
              <a:t>шейдері</a:t>
            </a:r>
            <a:r>
              <a:rPr lang="uk-UA" sz="1600" dirty="0">
                <a:latin typeface="YouTube Sans"/>
              </a:rPr>
              <a:t>, ми зможемо прив'язати карту тіней так само, як і будь-яку іншу текстуру (потрібно створити </a:t>
            </a:r>
            <a:r>
              <a:rPr lang="en-US" sz="1600" dirty="0">
                <a:latin typeface="YouTube Sans"/>
              </a:rPr>
              <a:t>SRV</a:t>
            </a:r>
            <a:r>
              <a:rPr lang="uk-UA" sz="1600" dirty="0">
                <a:latin typeface="YouTube Sans"/>
              </a:rPr>
              <a:t>-дескриптор для карти)</a:t>
            </a:r>
            <a:endParaRPr lang="en-US" sz="1600" dirty="0">
              <a:latin typeface="YouTube Sans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5B6A49-DF07-3EB5-4289-33F59F96C7AB}"/>
              </a:ext>
            </a:extLst>
          </p:cNvPr>
          <p:cNvCxnSpPr>
            <a:cxnSpLocks/>
            <a:stCxn id="62" idx="2"/>
            <a:endCxn id="5" idx="0"/>
          </p:cNvCxnSpPr>
          <p:nvPr/>
        </p:nvCxnSpPr>
        <p:spPr>
          <a:xfrm flipH="1">
            <a:off x="4214775" y="3872815"/>
            <a:ext cx="749" cy="1112535"/>
          </a:xfrm>
          <a:prstGeom prst="straightConnector1">
            <a:avLst/>
          </a:prstGeom>
          <a:ln w="28575">
            <a:solidFill>
              <a:srgbClr val="0D0D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15EAB3-F73B-B03E-05B9-EF0B12B7CFB0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9766076" y="3961067"/>
            <a:ext cx="0" cy="27534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FD75E9-FC8A-6936-05B7-B683077DC213}"/>
              </a:ext>
            </a:extLst>
          </p:cNvPr>
          <p:cNvCxnSpPr>
            <a:cxnSpLocks/>
          </p:cNvCxnSpPr>
          <p:nvPr/>
        </p:nvCxnSpPr>
        <p:spPr>
          <a:xfrm>
            <a:off x="6420268" y="6714499"/>
            <a:ext cx="33482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E388A7-2D88-BF44-E5CD-6FE7A18D6D2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420268" y="5770181"/>
            <a:ext cx="0" cy="944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7B1F3B-6031-62B1-47E2-17E88CF8119E}"/>
              </a:ext>
            </a:extLst>
          </p:cNvPr>
          <p:cNvSpPr txBox="1"/>
          <p:nvPr/>
        </p:nvSpPr>
        <p:spPr>
          <a:xfrm>
            <a:off x="926728" y="3096244"/>
            <a:ext cx="1882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FMono-Regular"/>
              </a:rPr>
              <a:t>STATE_DEPTH_READ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0C7B5-476E-04DD-390E-617792E1621E}"/>
              </a:ext>
            </a:extLst>
          </p:cNvPr>
          <p:cNvSpPr txBox="1"/>
          <p:nvPr/>
        </p:nvSpPr>
        <p:spPr>
          <a:xfrm>
            <a:off x="4894912" y="3096244"/>
            <a:ext cx="305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SFMono-Regular"/>
              </a:rPr>
              <a:t>STATE_PIXEL_SHADER_RESOURCE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40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24" grpId="0" animBg="1"/>
      <p:bldP spid="62" grpId="0" animBg="1"/>
      <p:bldP spid="62" grpId="1" animBg="1"/>
      <p:bldP spid="64" grpId="0" animBg="1"/>
      <p:bldP spid="7" grpId="0"/>
      <p:bldP spid="7" grpId="1"/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3BF8E-8672-B087-752D-F6ED641F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BFB2-701B-F086-68C9-7443E749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Нанесення тіней у піксельному </a:t>
            </a:r>
            <a:r>
              <a:rPr lang="uk-UA" dirty="0" err="1"/>
              <a:t>шейдері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D7DD0-B3D8-9B7A-BB7D-D6025013E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187053" cy="4235450"/>
              </a:xfrm>
            </p:spPr>
            <p:txBody>
              <a:bodyPr/>
              <a:lstStyle/>
              <a:p>
                <a:r>
                  <a:rPr lang="uk-UA" dirty="0"/>
                  <a:t>Останнє, що нам залишилось – це визначити в піксельному </a:t>
                </a:r>
                <a:r>
                  <a:rPr lang="uk-UA" dirty="0" err="1"/>
                  <a:t>шейдері</a:t>
                </a:r>
                <a:r>
                  <a:rPr lang="uk-UA" dirty="0"/>
                  <a:t>, чи знаходиться фрагмент у тіні</a:t>
                </a:r>
              </a:p>
              <a:p>
                <a:pPr lvl="1"/>
                <a:r>
                  <a:rPr lang="uk-UA" dirty="0"/>
                  <a:t>Нам потрібно отримати глибину фрагменту в просторі світла та його </a:t>
                </a:r>
                <a:r>
                  <a:rPr lang="en-US" dirty="0"/>
                  <a:t>UV</a:t>
                </a:r>
                <a:r>
                  <a:rPr lang="uk-UA" dirty="0"/>
                  <a:t>-координати на карті тіней</a:t>
                </a:r>
              </a:p>
              <a:p>
                <a:r>
                  <a:rPr lang="uk-UA" dirty="0"/>
                  <a:t>Це може звучати складно, але насправді ідея досить проста</a:t>
                </a:r>
              </a:p>
              <a:p>
                <a:pPr lvl="1"/>
                <a:r>
                  <a:rPr lang="uk-UA" dirty="0"/>
                  <a:t>Ми використовуватимемо ту саму матрицю перетворення, що й для </a:t>
                </a:r>
                <a:r>
                  <a:rPr lang="uk-UA" dirty="0" err="1"/>
                  <a:t>растеризації</a:t>
                </a:r>
                <a:r>
                  <a:rPr lang="uk-UA" dirty="0"/>
                  <a:t> тіні, щоб перенести наші фрагменти у </a:t>
                </a:r>
                <a:r>
                  <a:rPr lang="en-US" dirty="0"/>
                  <a:t>NDC </a:t>
                </a:r>
                <a:r>
                  <a:rPr lang="uk-UA" dirty="0"/>
                  <a:t>простір світла</a:t>
                </a:r>
              </a:p>
              <a:p>
                <a:pPr lvl="1"/>
                <a:r>
                  <a:rPr lang="uk-UA" dirty="0"/>
                  <a:t>Після цього, ми перетворимо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/>
                  <a:t>фрагмента на </a:t>
                </a:r>
                <a:r>
                  <a:rPr lang="en-US" dirty="0"/>
                  <a:t>UV</a:t>
                </a:r>
                <a:r>
                  <a:rPr lang="uk-UA" dirty="0"/>
                  <a:t>-координати, а вісь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зберігатиме відстань фрагмента до світла</a:t>
                </a:r>
              </a:p>
              <a:p>
                <a:r>
                  <a:rPr lang="uk-UA" dirty="0"/>
                  <a:t>Використовуючи </a:t>
                </a:r>
                <a:r>
                  <a:rPr lang="en-US" dirty="0"/>
                  <a:t>UV</a:t>
                </a:r>
                <a:r>
                  <a:rPr lang="uk-UA" dirty="0"/>
                  <a:t>-координати, ми отримаємо відстань найближчої поверхні від світла і перевіримо, чи збігається вона з фрагментом (освітлений), чи вона ближча до світла (фрагмент у тіні)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D7DD0-B3D8-9B7A-BB7D-D6025013E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187053" cy="4235450"/>
              </a:xfrm>
              <a:blipFill>
                <a:blip r:embed="rId2"/>
                <a:stretch>
                  <a:fillRect l="-133" t="-1007" r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9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A727-CF90-4D02-B8B4-41632620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5ED5-ED1F-2699-119E-3883D4361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09143-2081-ADA8-46E9-33501A5E684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3358-85A1-EA3C-E16D-F0EDAB90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624061" cy="1325562"/>
          </a:xfrm>
        </p:spPr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pic>
        <p:nvPicPr>
          <p:cNvPr id="9" name="Picture 8" descr="A black rectangular object with a purple background&#10;&#10;Description automatically generated">
            <a:extLst>
              <a:ext uri="{FF2B5EF4-FFF2-40B4-BE49-F238E27FC236}">
                <a16:creationId xmlns:a16="http://schemas.microsoft.com/office/drawing/2014/main" id="{D5BB9B99-4809-8592-A004-C7D236D81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55" y="2075114"/>
            <a:ext cx="6931837" cy="430114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AA1A32-CE02-6635-A080-1BA9D6E27990}"/>
              </a:ext>
            </a:extLst>
          </p:cNvPr>
          <p:cNvSpPr/>
          <p:nvPr/>
        </p:nvSpPr>
        <p:spPr>
          <a:xfrm>
            <a:off x="4326523" y="2687968"/>
            <a:ext cx="871442" cy="3080731"/>
          </a:xfrm>
          <a:custGeom>
            <a:avLst/>
            <a:gdLst>
              <a:gd name="connsiteX0" fmla="*/ 718019 w 871442"/>
              <a:gd name="connsiteY0" fmla="*/ 1448312 h 3080731"/>
              <a:gd name="connsiteX1" fmla="*/ 871442 w 871442"/>
              <a:gd name="connsiteY1" fmla="*/ 1448312 h 3080731"/>
              <a:gd name="connsiteX2" fmla="*/ 36822 w 871442"/>
              <a:gd name="connsiteY2" fmla="*/ 3080731 h 3080731"/>
              <a:gd name="connsiteX3" fmla="*/ 0 w 871442"/>
              <a:gd name="connsiteY3" fmla="*/ 0 h 3080731"/>
              <a:gd name="connsiteX4" fmla="*/ 245477 w 871442"/>
              <a:gd name="connsiteY4" fmla="*/ 276162 h 3080731"/>
              <a:gd name="connsiteX5" fmla="*/ 245477 w 871442"/>
              <a:gd name="connsiteY5" fmla="*/ 1902443 h 3080731"/>
              <a:gd name="connsiteX6" fmla="*/ 718019 w 871442"/>
              <a:gd name="connsiteY6" fmla="*/ 1448312 h 308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1442" h="3080731">
                <a:moveTo>
                  <a:pt x="718019" y="1448312"/>
                </a:moveTo>
                <a:lnTo>
                  <a:pt x="871442" y="1448312"/>
                </a:lnTo>
                <a:lnTo>
                  <a:pt x="36822" y="3080731"/>
                </a:lnTo>
                <a:lnTo>
                  <a:pt x="0" y="0"/>
                </a:lnTo>
                <a:lnTo>
                  <a:pt x="245477" y="276162"/>
                </a:lnTo>
                <a:lnTo>
                  <a:pt x="245477" y="1902443"/>
                </a:lnTo>
                <a:lnTo>
                  <a:pt x="718019" y="1448312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661421-2168-D151-5713-7E8490D5A9A4}"/>
              </a:ext>
            </a:extLst>
          </p:cNvPr>
          <p:cNvSpPr/>
          <p:nvPr/>
        </p:nvSpPr>
        <p:spPr>
          <a:xfrm>
            <a:off x="1123055" y="2694105"/>
            <a:ext cx="6934711" cy="3682148"/>
          </a:xfrm>
          <a:custGeom>
            <a:avLst/>
            <a:gdLst>
              <a:gd name="connsiteX0" fmla="*/ 3811023 w 6934711"/>
              <a:gd name="connsiteY0" fmla="*/ 1374669 h 3682148"/>
              <a:gd name="connsiteX1" fmla="*/ 5185691 w 6934711"/>
              <a:gd name="connsiteY1" fmla="*/ 1393080 h 3682148"/>
              <a:gd name="connsiteX2" fmla="*/ 6934711 w 6934711"/>
              <a:gd name="connsiteY2" fmla="*/ 1828800 h 3682148"/>
              <a:gd name="connsiteX3" fmla="*/ 6928575 w 6934711"/>
              <a:gd name="connsiteY3" fmla="*/ 3682148 h 3682148"/>
              <a:gd name="connsiteX4" fmla="*/ 6137 w 6934711"/>
              <a:gd name="connsiteY4" fmla="*/ 3682148 h 3682148"/>
              <a:gd name="connsiteX5" fmla="*/ 0 w 6934711"/>
              <a:gd name="connsiteY5" fmla="*/ 3369165 h 3682148"/>
              <a:gd name="connsiteX6" fmla="*/ 2246110 w 6934711"/>
              <a:gd name="connsiteY6" fmla="*/ 2209289 h 3682148"/>
              <a:gd name="connsiteX7" fmla="*/ 2172467 w 6934711"/>
              <a:gd name="connsiteY7" fmla="*/ 61370 h 3682148"/>
              <a:gd name="connsiteX8" fmla="*/ 3197332 w 6934711"/>
              <a:gd name="connsiteY8" fmla="*/ 0 h 3682148"/>
              <a:gd name="connsiteX9" fmla="*/ 3240290 w 6934711"/>
              <a:gd name="connsiteY9" fmla="*/ 3086868 h 3682148"/>
              <a:gd name="connsiteX10" fmla="*/ 4074910 w 6934711"/>
              <a:gd name="connsiteY10" fmla="*/ 1448312 h 3682148"/>
              <a:gd name="connsiteX11" fmla="*/ 3921487 w 6934711"/>
              <a:gd name="connsiteY11" fmla="*/ 1448312 h 3682148"/>
              <a:gd name="connsiteX12" fmla="*/ 3455082 w 6934711"/>
              <a:gd name="connsiteY12" fmla="*/ 1890170 h 3682148"/>
              <a:gd name="connsiteX13" fmla="*/ 3448945 w 6934711"/>
              <a:gd name="connsiteY13" fmla="*/ 1577187 h 3682148"/>
              <a:gd name="connsiteX14" fmla="*/ 3811023 w 6934711"/>
              <a:gd name="connsiteY14" fmla="*/ 1374669 h 36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4711" h="3682148">
                <a:moveTo>
                  <a:pt x="3811023" y="1374669"/>
                </a:moveTo>
                <a:lnTo>
                  <a:pt x="5185691" y="1393080"/>
                </a:lnTo>
                <a:lnTo>
                  <a:pt x="6934711" y="1828800"/>
                </a:lnTo>
                <a:cubicBezTo>
                  <a:pt x="6932666" y="2446583"/>
                  <a:pt x="6930620" y="3064365"/>
                  <a:pt x="6928575" y="3682148"/>
                </a:cubicBezTo>
                <a:lnTo>
                  <a:pt x="6137" y="3682148"/>
                </a:lnTo>
                <a:lnTo>
                  <a:pt x="0" y="3369165"/>
                </a:lnTo>
                <a:lnTo>
                  <a:pt x="2246110" y="2209289"/>
                </a:lnTo>
                <a:lnTo>
                  <a:pt x="2172467" y="61370"/>
                </a:lnTo>
                <a:lnTo>
                  <a:pt x="3197332" y="0"/>
                </a:lnTo>
                <a:lnTo>
                  <a:pt x="3240290" y="3086868"/>
                </a:lnTo>
                <a:lnTo>
                  <a:pt x="4074910" y="1448312"/>
                </a:lnTo>
                <a:lnTo>
                  <a:pt x="3921487" y="1448312"/>
                </a:lnTo>
                <a:lnTo>
                  <a:pt x="3455082" y="1890170"/>
                </a:lnTo>
                <a:lnTo>
                  <a:pt x="3448945" y="1577187"/>
                </a:lnTo>
                <a:lnTo>
                  <a:pt x="3811023" y="1374669"/>
                </a:lnTo>
                <a:close/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9FE18D-D516-2E9B-AB29-3E6A44FD393E}"/>
              </a:ext>
            </a:extLst>
          </p:cNvPr>
          <p:cNvSpPr txBox="1"/>
          <p:nvPr/>
        </p:nvSpPr>
        <p:spPr>
          <a:xfrm>
            <a:off x="8853519" y="1274762"/>
            <a:ext cx="2215426" cy="107721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Усе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тутай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правильно знаходиться в тіні, і тут маємо очікуваний результат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E8755-12EB-8740-CFCC-B0AF6E458F32}"/>
              </a:ext>
            </a:extLst>
          </p:cNvPr>
          <p:cNvSpPr txBox="1"/>
          <p:nvPr/>
        </p:nvSpPr>
        <p:spPr>
          <a:xfrm>
            <a:off x="8635852" y="2789553"/>
            <a:ext cx="2622508" cy="1837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Ця ціла площа знаходиться в межах тіньової ортографічної проєкції. Вона повинна бути освітленою, натомість чомусь має різні дивні артефакти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1CFBD-EAF5-AE23-05E5-1105A8ABDEC9}"/>
              </a:ext>
            </a:extLst>
          </p:cNvPr>
          <p:cNvSpPr txBox="1"/>
          <p:nvPr/>
        </p:nvSpPr>
        <p:spPr>
          <a:xfrm>
            <a:off x="5074203" y="4823613"/>
            <a:ext cx="2307671" cy="107721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Ці артефакти називаються </a:t>
            </a:r>
            <a:r>
              <a:rPr lang="uk-UA" sz="1600" b="1" dirty="0">
                <a:solidFill>
                  <a:schemeClr val="bg1"/>
                </a:solidFill>
                <a:latin typeface="YouTube Sans"/>
              </a:rPr>
              <a:t>тіньовими артефактами</a:t>
            </a:r>
            <a:r>
              <a:rPr lang="en-US" sz="1600" b="1" dirty="0">
                <a:solidFill>
                  <a:schemeClr val="bg1"/>
                </a:solidFill>
                <a:latin typeface="YouTube Sans"/>
              </a:rPr>
              <a:t>/shadow acne</a:t>
            </a:r>
          </a:p>
        </p:txBody>
      </p:sp>
    </p:spTree>
    <p:extLst>
      <p:ext uri="{BB962C8B-B14F-4D97-AF65-F5344CB8AC3E}">
        <p14:creationId xmlns:p14="http://schemas.microsoft.com/office/powerpoint/2010/main" val="19025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22" grpId="0" animBg="1"/>
      <p:bldP spid="22" grpId="1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4213F-185B-80C8-A389-87882600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C927-F1B4-6AE6-93F0-CC8C043E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116F-6838-AF7A-DCC2-57355E28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75750" cy="4351337"/>
          </a:xfrm>
        </p:spPr>
        <p:txBody>
          <a:bodyPr/>
          <a:lstStyle/>
          <a:p>
            <a:r>
              <a:rPr lang="uk-UA" dirty="0"/>
              <a:t>Спробуємо проаналізувати, чому ми маємо такі артефакти</a:t>
            </a:r>
            <a:endParaRPr lang="en-US" dirty="0"/>
          </a:p>
          <a:p>
            <a:r>
              <a:rPr lang="uk-UA" dirty="0"/>
              <a:t>Тіньові карти мають скінчену роздільну здатність</a:t>
            </a:r>
            <a:r>
              <a:rPr lang="en-US" dirty="0"/>
              <a:t>, </a:t>
            </a:r>
            <a:r>
              <a:rPr lang="uk-UA" dirty="0"/>
              <a:t>а ми </a:t>
            </a:r>
            <a:r>
              <a:rPr lang="uk-UA" dirty="0" err="1"/>
              <a:t>семплюємо</a:t>
            </a:r>
            <a:r>
              <a:rPr lang="uk-UA" dirty="0"/>
              <a:t> їх, застосовуючи методу найближчого сусіда (</a:t>
            </a:r>
            <a:r>
              <a:rPr lang="en-US" dirty="0"/>
              <a:t>point sampling)</a:t>
            </a:r>
            <a:endParaRPr lang="uk-UA" dirty="0"/>
          </a:p>
          <a:p>
            <a:pPr lvl="1"/>
            <a:r>
              <a:rPr lang="uk-UA" dirty="0"/>
              <a:t>Це означає, що точки які розташовані близько до центру </a:t>
            </a:r>
            <a:r>
              <a:rPr lang="uk-UA" dirty="0" err="1"/>
              <a:t>текселя</a:t>
            </a:r>
            <a:r>
              <a:rPr lang="uk-UA" dirty="0"/>
              <a:t>, отримують ту сам відстань від карти тіней, навіть якщо це різні точки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F94B37-1F26-0626-3F2E-663843DED7F7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A00D06-1403-1D2A-3D52-27FB0F6A0DC6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A8C443-649F-F5FF-BD7D-FEC5E8CBE10F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4E324A-D1C9-8E85-5058-FD229AB81B13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C1A03A-838B-3D40-4A2B-7C7D26F22D5B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389416-1055-768D-CB36-4AA05A39F333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E00961-EEF1-6925-002A-64B0BF1A37EA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15B5A3-E435-43BB-B2DC-2E8A6CABC70C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3C15DA-72DC-E6D4-1CF7-42328CD34B2E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BA2F73-067E-ABBD-703D-A1D5D1E65127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A0EE6B5-353C-228C-DBEB-CB28DC4BF6C2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C97AF1-6251-50AC-9557-0896A0BC53DE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8036391-5699-BB6B-EBBE-8E32C3800CA8}"/>
              </a:ext>
            </a:extLst>
          </p:cNvPr>
          <p:cNvSpPr/>
          <p:nvPr/>
        </p:nvSpPr>
        <p:spPr>
          <a:xfrm>
            <a:off x="9322343" y="4320486"/>
            <a:ext cx="128211" cy="10602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Camera">
                <a:extLst>
                  <a:ext uri="{FF2B5EF4-FFF2-40B4-BE49-F238E27FC236}">
                    <a16:creationId xmlns:a16="http://schemas.microsoft.com/office/drawing/2014/main" id="{73C4F5AE-CB2D-E26A-82F8-5275007AB2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Camera">
                <a:extLst>
                  <a:ext uri="{FF2B5EF4-FFF2-40B4-BE49-F238E27FC236}">
                    <a16:creationId xmlns:a16="http://schemas.microsoft.com/office/drawing/2014/main" id="{73C4F5AE-CB2D-E26A-82F8-5275007AB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95F8CFF3-044C-9637-A8FD-DA44A933B478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569604-0100-31C7-90FE-EB5CE572D5EA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DD971CD-76B9-AE15-0DAE-D36D09C81399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B6AEF7-4D5B-AA93-B8C1-7E2FF0637E10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3C619B6-C971-7A60-1872-A73134E03292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F1A273-B223-E633-3A92-7A33D9F2FD7D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7B69EC-08DD-0976-7B3E-90D8F56FEABE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D86F329-CC75-71DA-455C-51F7D1501648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B59E7CD-6B35-164E-7800-561107B29B03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C9EDE09-7F1A-5F44-25E8-4A0E5C8D2059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7E618A-1298-703B-01BE-8BED406C0E8B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29DBDB-F248-286E-26D4-4AD1A2F49BBC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C4EC8D-F485-5FF0-47A2-89FE2AB8A63B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8246B24-3228-AF27-37D1-C3526BA1C9C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7547770" y="3626452"/>
            <a:ext cx="1793349" cy="709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Sun 89">
            <a:extLst>
              <a:ext uri="{FF2B5EF4-FFF2-40B4-BE49-F238E27FC236}">
                <a16:creationId xmlns:a16="http://schemas.microsoft.com/office/drawing/2014/main" id="{A812CEC7-029B-8593-3ADE-66501A553478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4E60F06-3DBC-4982-A446-1A66067F3D11}"/>
              </a:ext>
            </a:extLst>
          </p:cNvPr>
          <p:cNvSpPr/>
          <p:nvPr/>
        </p:nvSpPr>
        <p:spPr>
          <a:xfrm>
            <a:off x="8375129" y="2020908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FFE0AC7-7A7A-CDC9-8662-A6C0D8CE1084}"/>
              </a:ext>
            </a:extLst>
          </p:cNvPr>
          <p:cNvSpPr/>
          <p:nvPr/>
        </p:nvSpPr>
        <p:spPr>
          <a:xfrm>
            <a:off x="87663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E00329-BB05-ED42-36B1-42F093810100}"/>
              </a:ext>
            </a:extLst>
          </p:cNvPr>
          <p:cNvSpPr/>
          <p:nvPr/>
        </p:nvSpPr>
        <p:spPr>
          <a:xfrm>
            <a:off x="9563396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82A6F43-DAA1-AB5E-31B2-CC6FF6882B7D}"/>
              </a:ext>
            </a:extLst>
          </p:cNvPr>
          <p:cNvSpPr/>
          <p:nvPr/>
        </p:nvSpPr>
        <p:spPr>
          <a:xfrm>
            <a:off x="9927929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F48F4-D2C7-E74A-BE3E-E89026A55525}"/>
              </a:ext>
            </a:extLst>
          </p:cNvPr>
          <p:cNvSpPr/>
          <p:nvPr/>
        </p:nvSpPr>
        <p:spPr>
          <a:xfrm>
            <a:off x="103191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BA11406-CE4E-406B-8AE8-878FFDBD21A7}"/>
              </a:ext>
            </a:extLst>
          </p:cNvPr>
          <p:cNvSpPr/>
          <p:nvPr/>
        </p:nvSpPr>
        <p:spPr>
          <a:xfrm>
            <a:off x="9145830" y="202040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9A4678C-3112-0B1D-86C9-23E062B36CF6}"/>
              </a:ext>
            </a:extLst>
          </p:cNvPr>
          <p:cNvCxnSpPr>
            <a:cxnSpLocks/>
          </p:cNvCxnSpPr>
          <p:nvPr/>
        </p:nvCxnSpPr>
        <p:spPr>
          <a:xfrm>
            <a:off x="7990786" y="2121644"/>
            <a:ext cx="1360500" cy="2204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2648285-7DAA-116F-1C10-115432A2A05D}"/>
              </a:ext>
            </a:extLst>
          </p:cNvPr>
          <p:cNvSpPr/>
          <p:nvPr/>
        </p:nvSpPr>
        <p:spPr>
          <a:xfrm>
            <a:off x="9480432" y="4320486"/>
            <a:ext cx="128211" cy="10602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E5F5FF8-EB09-0798-114D-4C15ED9AD2E6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7547564" y="3632314"/>
            <a:ext cx="1951644" cy="70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337703B-93CD-5657-3DA8-16EDB88ADE03}"/>
              </a:ext>
            </a:extLst>
          </p:cNvPr>
          <p:cNvCxnSpPr>
            <a:cxnSpLocks/>
          </p:cNvCxnSpPr>
          <p:nvPr/>
        </p:nvCxnSpPr>
        <p:spPr>
          <a:xfrm>
            <a:off x="8171639" y="2116306"/>
            <a:ext cx="1360500" cy="2204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BCB50F8-49D9-E9C5-29B2-6C637837DFDA}"/>
              </a:ext>
            </a:extLst>
          </p:cNvPr>
          <p:cNvSpPr/>
          <p:nvPr/>
        </p:nvSpPr>
        <p:spPr>
          <a:xfrm>
            <a:off x="7909457" y="1735683"/>
            <a:ext cx="345108" cy="3520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0C3ED86-17FE-53BB-F1CF-551BA50440F7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6B3014D-71B0-D7B9-6854-612E17782AF8}"/>
              </a:ext>
            </a:extLst>
          </p:cNvPr>
          <p:cNvSpPr/>
          <p:nvPr/>
        </p:nvSpPr>
        <p:spPr>
          <a:xfrm>
            <a:off x="7257090" y="202006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D54014A-C972-296D-B421-07E758B8F7EF}"/>
              </a:ext>
            </a:extLst>
          </p:cNvPr>
          <p:cNvSpPr/>
          <p:nvPr/>
        </p:nvSpPr>
        <p:spPr>
          <a:xfrm>
            <a:off x="7648263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ADD6A72-F0DE-554A-8AA0-72DFFF5FCEEC}"/>
              </a:ext>
            </a:extLst>
          </p:cNvPr>
          <p:cNvSpPr/>
          <p:nvPr/>
        </p:nvSpPr>
        <p:spPr>
          <a:xfrm>
            <a:off x="7897037" y="2026686"/>
            <a:ext cx="128211" cy="10602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845D0F8-D0F1-E219-81E2-C328893A8881}"/>
              </a:ext>
            </a:extLst>
          </p:cNvPr>
          <p:cNvSpPr/>
          <p:nvPr/>
        </p:nvSpPr>
        <p:spPr>
          <a:xfrm>
            <a:off x="8111054" y="2020059"/>
            <a:ext cx="128211" cy="10602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Brace 134">
            <a:extLst>
              <a:ext uri="{FF2B5EF4-FFF2-40B4-BE49-F238E27FC236}">
                <a16:creationId xmlns:a16="http://schemas.microsoft.com/office/drawing/2014/main" id="{6231C056-6F3F-8BDA-F5D5-7A06786CF673}"/>
              </a:ext>
            </a:extLst>
          </p:cNvPr>
          <p:cNvSpPr/>
          <p:nvPr/>
        </p:nvSpPr>
        <p:spPr>
          <a:xfrm rot="19679775">
            <a:off x="8781939" y="1821987"/>
            <a:ext cx="320147" cy="26753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B46A2CB-7B09-0555-5332-057B124F1A56}"/>
                  </a:ext>
                </a:extLst>
              </p:cNvPr>
              <p:cNvSpPr txBox="1"/>
              <p:nvPr/>
            </p:nvSpPr>
            <p:spPr>
              <a:xfrm>
                <a:off x="9047098" y="2876377"/>
                <a:ext cx="963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відстань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B46A2CB-7B09-0555-5332-057B124F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98" y="2876377"/>
                <a:ext cx="963405" cy="276999"/>
              </a:xfrm>
              <a:prstGeom prst="rect">
                <a:avLst/>
              </a:prstGeom>
              <a:blipFill>
                <a:blip r:embed="rId4"/>
                <a:stretch>
                  <a:fillRect l="-6329" r="-759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0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99" grpId="0" animBg="1"/>
      <p:bldP spid="99" grpId="1" animBg="1"/>
      <p:bldP spid="100" grpId="0" animBg="1"/>
      <p:bldP spid="100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18" grpId="0" animBg="1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0" grpId="3" animBg="1"/>
      <p:bldP spid="130" grpId="4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5" grpId="0" animBg="1"/>
      <p:bldP spid="135" grpId="1" animBg="1"/>
      <p:bldP spid="135" grpId="2" animBg="1"/>
      <p:bldP spid="136" grpId="0"/>
      <p:bldP spid="136" grpId="1"/>
      <p:bldP spid="136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85B00-4E5C-E97B-33EA-DF71C200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F7FC-0726-7D2C-B834-3BCE34B2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C9E-D731-A5C4-9823-1E15B108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75750" cy="4351337"/>
          </a:xfrm>
        </p:spPr>
        <p:txBody>
          <a:bodyPr/>
          <a:lstStyle/>
          <a:p>
            <a:r>
              <a:rPr lang="uk-UA" dirty="0"/>
              <a:t>Спробуємо проаналізувати, чому ми маємо такі артефакти</a:t>
            </a:r>
            <a:endParaRPr lang="en-US" dirty="0"/>
          </a:p>
          <a:p>
            <a:r>
              <a:rPr lang="uk-UA" dirty="0"/>
              <a:t>Тіньові карти мають скінчену роздільну здатність</a:t>
            </a:r>
            <a:r>
              <a:rPr lang="en-US" dirty="0"/>
              <a:t>, </a:t>
            </a:r>
            <a:r>
              <a:rPr lang="uk-UA" dirty="0"/>
              <a:t>а ми </a:t>
            </a:r>
            <a:r>
              <a:rPr lang="uk-UA" dirty="0" err="1"/>
              <a:t>семплюємо</a:t>
            </a:r>
            <a:r>
              <a:rPr lang="uk-UA" dirty="0"/>
              <a:t> їх, застосовуючи методу найближчого сусіда (</a:t>
            </a:r>
            <a:r>
              <a:rPr lang="en-US" dirty="0"/>
              <a:t>point sampling)</a:t>
            </a:r>
            <a:endParaRPr lang="uk-UA" dirty="0"/>
          </a:p>
          <a:p>
            <a:pPr lvl="1"/>
            <a:r>
              <a:rPr lang="uk-UA" dirty="0"/>
              <a:t>Це означає, що точки які розташовані близько до центру </a:t>
            </a:r>
            <a:r>
              <a:rPr lang="uk-UA" dirty="0" err="1"/>
              <a:t>текселя</a:t>
            </a:r>
            <a:r>
              <a:rPr lang="uk-UA" dirty="0"/>
              <a:t>, отримують ту сам відстань від карти тіней, навіть якщо це різні точки</a:t>
            </a:r>
          </a:p>
          <a:p>
            <a:r>
              <a:rPr lang="uk-UA" dirty="0"/>
              <a:t>Внаслідок цього </a:t>
            </a:r>
            <a:r>
              <a:rPr lang="uk-UA" dirty="0" err="1"/>
              <a:t>тексель</a:t>
            </a:r>
            <a:r>
              <a:rPr lang="uk-UA" dirty="0"/>
              <a:t> карти тіней сприймає не ту пласку поверхню, що є у світі, а ту, яка перпендикулярна до світла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DEAE98-2EFA-C04B-7B68-9D52C83F2523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0977B97-E777-50EC-FBCF-988D6207A61B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CFDFDD-99C8-00D7-E763-308221C41370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Camera">
                <a:extLst>
                  <a:ext uri="{FF2B5EF4-FFF2-40B4-BE49-F238E27FC236}">
                    <a16:creationId xmlns:a16="http://schemas.microsoft.com/office/drawing/2014/main" id="{3B5529BB-66F9-80B0-8ACB-7CF3876EB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Camera">
                <a:extLst>
                  <a:ext uri="{FF2B5EF4-FFF2-40B4-BE49-F238E27FC236}">
                    <a16:creationId xmlns:a16="http://schemas.microsoft.com/office/drawing/2014/main" id="{3B5529BB-66F9-80B0-8ACB-7CF3876EB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15685D74-DEBB-434D-4EAD-A0BC8C6A56FE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1B836-4554-4FBD-BBA5-2E4DFB98710A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A0BB85-59CB-2DC2-4048-310F8C4FDE01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8C4369-4384-7C15-D4F3-DCBE71C182E5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1282F08-31C1-B00C-D6EF-B2B2BA9169CA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CB731B2-D877-0F2C-E17F-858B21685255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C3D7DD6-B55F-964B-523C-AB5CC53F2B32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AE40AD4-3140-AD7E-6942-9AE49CF6BF53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9D32E9-1473-6961-1962-397D530D700B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E81F5B4-708A-B0AD-8A16-AFDFCB8014F9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50612-741A-2723-26A9-D23CAAFC1892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1A69209-180C-17BB-9BA6-C9513AC1A203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32ACD1A-382B-8027-FD7E-5158F8B6B705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un 89">
            <a:extLst>
              <a:ext uri="{FF2B5EF4-FFF2-40B4-BE49-F238E27FC236}">
                <a16:creationId xmlns:a16="http://schemas.microsoft.com/office/drawing/2014/main" id="{F2E1C57A-CF5C-548D-3758-FDFC89D00C97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119330E-B5F7-ED00-BBE9-30D2875C7BFE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59089F-FA4B-1F0A-C2B3-2B880881B9D0}"/>
              </a:ext>
            </a:extLst>
          </p:cNvPr>
          <p:cNvCxnSpPr>
            <a:cxnSpLocks/>
          </p:cNvCxnSpPr>
          <p:nvPr/>
        </p:nvCxnSpPr>
        <p:spPr>
          <a:xfrm flipV="1">
            <a:off x="9364549" y="4300803"/>
            <a:ext cx="262952" cy="147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5534C5-C2F4-993E-72CF-58E19A3380DF}"/>
              </a:ext>
            </a:extLst>
          </p:cNvPr>
          <p:cNvCxnSpPr>
            <a:cxnSpLocks/>
          </p:cNvCxnSpPr>
          <p:nvPr/>
        </p:nvCxnSpPr>
        <p:spPr>
          <a:xfrm>
            <a:off x="7909151" y="2087499"/>
            <a:ext cx="1468540" cy="236057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F5D758-C71F-BA11-F388-7AC738EBD8A6}"/>
              </a:ext>
            </a:extLst>
          </p:cNvPr>
          <p:cNvCxnSpPr>
            <a:cxnSpLocks/>
          </p:cNvCxnSpPr>
          <p:nvPr/>
        </p:nvCxnSpPr>
        <p:spPr>
          <a:xfrm>
            <a:off x="8182488" y="2007408"/>
            <a:ext cx="1431472" cy="2299532"/>
          </a:xfrm>
          <a:prstGeom prst="straightConnector1">
            <a:avLst/>
          </a:prstGeom>
          <a:ln w="28575">
            <a:solidFill>
              <a:srgbClr val="6F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620C5D-9FA8-6551-324B-79EB96342EF6}"/>
              </a:ext>
            </a:extLst>
          </p:cNvPr>
          <p:cNvSpPr txBox="1"/>
          <p:nvPr/>
        </p:nvSpPr>
        <p:spPr>
          <a:xfrm>
            <a:off x="7523855" y="5058306"/>
            <a:ext cx="2110441" cy="13234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Це як поверхня, реконструйована з точки зору цього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текселя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 (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орієнтована до світла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45CAC2-731A-4195-3299-5A4E178EF7B5}"/>
              </a:ext>
            </a:extLst>
          </p:cNvPr>
          <p:cNvCxnSpPr>
            <a:cxnSpLocks/>
          </p:cNvCxnSpPr>
          <p:nvPr/>
        </p:nvCxnSpPr>
        <p:spPr>
          <a:xfrm flipH="1" flipV="1">
            <a:off x="9480432" y="4448075"/>
            <a:ext cx="15593" cy="6197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C9636-0FC4-1B8F-6C83-2B261E2C1CF6}"/>
              </a:ext>
            </a:extLst>
          </p:cNvPr>
          <p:cNvSpPr/>
          <p:nvPr/>
        </p:nvSpPr>
        <p:spPr>
          <a:xfrm rot="19661135">
            <a:off x="9457950" y="4254335"/>
            <a:ext cx="109728" cy="1097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7D88DF-52CA-82A8-E993-9716A31EA2AB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0650-324A-0798-712D-23DC0EDF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CCBB-9E6D-C097-DDA1-F4C3D63E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96D0C-479A-2523-288F-32C9961FA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75750" cy="4351337"/>
          </a:xfrm>
        </p:spPr>
        <p:txBody>
          <a:bodyPr/>
          <a:lstStyle/>
          <a:p>
            <a:r>
              <a:rPr lang="uk-UA" dirty="0"/>
              <a:t>Спробуємо проаналізувати, чому ми маємо такі артефакти</a:t>
            </a:r>
            <a:endParaRPr lang="en-US" dirty="0"/>
          </a:p>
          <a:p>
            <a:r>
              <a:rPr lang="uk-UA" dirty="0"/>
              <a:t>Тіньові карти мають скінчену роздільну здатність</a:t>
            </a:r>
            <a:r>
              <a:rPr lang="en-US" dirty="0"/>
              <a:t>, </a:t>
            </a:r>
            <a:r>
              <a:rPr lang="uk-UA" dirty="0"/>
              <a:t>а ми </a:t>
            </a:r>
            <a:r>
              <a:rPr lang="uk-UA" dirty="0" err="1"/>
              <a:t>семплюємо</a:t>
            </a:r>
            <a:r>
              <a:rPr lang="uk-UA" dirty="0"/>
              <a:t> їх, застосовуючи методу найближчого сусіда (</a:t>
            </a:r>
            <a:r>
              <a:rPr lang="en-US" dirty="0"/>
              <a:t>point sampling)</a:t>
            </a:r>
            <a:endParaRPr lang="uk-UA" dirty="0"/>
          </a:p>
          <a:p>
            <a:pPr lvl="1"/>
            <a:r>
              <a:rPr lang="uk-UA" dirty="0"/>
              <a:t>Це означає, що точки які розташовані близько до центру </a:t>
            </a:r>
            <a:r>
              <a:rPr lang="uk-UA" dirty="0" err="1"/>
              <a:t>текселя</a:t>
            </a:r>
            <a:r>
              <a:rPr lang="uk-UA" dirty="0"/>
              <a:t>, отримують ту сам відстань від карти тіней, навіть якщо це різні точки</a:t>
            </a:r>
          </a:p>
          <a:p>
            <a:r>
              <a:rPr lang="uk-UA" dirty="0"/>
              <a:t>Внаслідок цього </a:t>
            </a:r>
            <a:r>
              <a:rPr lang="uk-UA" dirty="0" err="1"/>
              <a:t>тексель</a:t>
            </a:r>
            <a:r>
              <a:rPr lang="uk-UA" dirty="0"/>
              <a:t> карти тіней сприймає не ту пласку поверхню, що є у світі, а ту, яка перпендикулярна до світла</a:t>
            </a:r>
          </a:p>
          <a:p>
            <a:pPr lvl="1"/>
            <a:r>
              <a:rPr lang="uk-UA" dirty="0"/>
              <a:t>Таким чином, зможемо реконструювати всю поверхню для всіх </a:t>
            </a:r>
            <a:r>
              <a:rPr lang="uk-UA" dirty="0" err="1"/>
              <a:t>текселів</a:t>
            </a:r>
            <a:r>
              <a:rPr lang="uk-UA" dirty="0"/>
              <a:t> карти</a:t>
            </a:r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6CA489-13C8-4453-4222-8F54D7EB55E0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3FA381-64BA-15F0-BC21-DF27C6A6B9E4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691F46-06F5-FF4C-FB7F-4F3C2B301B69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C24139-5B38-70C3-D2A1-FBCBE32F18AA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CB49AD-DD49-1ABA-D29D-2145FC0EBE3A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23B037-01BD-0271-892C-D267E0AAC9CB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A56E51-66F8-3AEC-0361-BBA5678E8F82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9A772B-56A1-CFCA-A69E-52A7970BF552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5116B5-C89F-D12D-5ECF-77DE92D150E6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8CA8B8-34F9-6B11-01BA-4515E867A3E3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D12A4F6-82A3-79B7-0CEB-26AE43337583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CE55597-4ED0-AFA6-6DC8-CA24A3F97F1B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Camera">
                <a:extLst>
                  <a:ext uri="{FF2B5EF4-FFF2-40B4-BE49-F238E27FC236}">
                    <a16:creationId xmlns:a16="http://schemas.microsoft.com/office/drawing/2014/main" id="{8FA6317C-649C-4767-4344-5D94891924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Camera">
                <a:extLst>
                  <a:ext uri="{FF2B5EF4-FFF2-40B4-BE49-F238E27FC236}">
                    <a16:creationId xmlns:a16="http://schemas.microsoft.com/office/drawing/2014/main" id="{8FA6317C-649C-4767-4344-5D94891924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90923CCD-028D-8412-0E1F-AE3AF5FA23D5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E46D97-836D-CFBB-458D-2A8C58F87A07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1CB7D70-B8C7-74F3-A5CA-F966BFB6068B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86FC5E-D4C0-D250-48DD-ED869F7EB56C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D975683-6307-653D-CEF4-5C1452D00BC7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FC2B46E-E343-B3A5-EC7C-157CED9C33C1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4623906-EB15-27A2-4C9F-5446B7396F52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A64B40-C33F-044E-2CA4-6813A126F0E7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25CA5FF-A6B4-39CC-1B1C-89E188DADFE1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F2CD81C-1A56-DF4D-CF39-D122DD0E3D17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4D04481-53EA-B8BF-46AB-C9E446F6D58C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1093F30-94C5-CB38-6CA1-D7258A9AEE17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9B217D0-E569-6F6A-B8BF-DCF8A23BB553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un 89">
            <a:extLst>
              <a:ext uri="{FF2B5EF4-FFF2-40B4-BE49-F238E27FC236}">
                <a16:creationId xmlns:a16="http://schemas.microsoft.com/office/drawing/2014/main" id="{1486B662-DFA5-7BF7-2688-5440BD8247B8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5D4EBBA-9CCF-B64C-8509-1E284D2157C8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53D1EDC-DE04-94E1-1640-05FBC8F0CDD3}"/>
              </a:ext>
            </a:extLst>
          </p:cNvPr>
          <p:cNvSpPr/>
          <p:nvPr/>
        </p:nvSpPr>
        <p:spPr>
          <a:xfrm>
            <a:off x="8375129" y="2020908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400677C-8D1A-B816-792F-7727E9FCEB4A}"/>
              </a:ext>
            </a:extLst>
          </p:cNvPr>
          <p:cNvSpPr/>
          <p:nvPr/>
        </p:nvSpPr>
        <p:spPr>
          <a:xfrm>
            <a:off x="87663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4EC9E56-6409-BFA0-30FB-7C403C8B5997}"/>
              </a:ext>
            </a:extLst>
          </p:cNvPr>
          <p:cNvSpPr/>
          <p:nvPr/>
        </p:nvSpPr>
        <p:spPr>
          <a:xfrm>
            <a:off x="7257090" y="202006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D6814E-B2AC-0E3B-C66E-38235FD4370C}"/>
              </a:ext>
            </a:extLst>
          </p:cNvPr>
          <p:cNvSpPr/>
          <p:nvPr/>
        </p:nvSpPr>
        <p:spPr>
          <a:xfrm>
            <a:off x="7648263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78C8E9-0FCC-E410-7C6D-CA3D968BF186}"/>
              </a:ext>
            </a:extLst>
          </p:cNvPr>
          <p:cNvSpPr/>
          <p:nvPr/>
        </p:nvSpPr>
        <p:spPr>
          <a:xfrm>
            <a:off x="9563396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93DF6E7-603A-1429-310A-06D93111FD53}"/>
              </a:ext>
            </a:extLst>
          </p:cNvPr>
          <p:cNvSpPr/>
          <p:nvPr/>
        </p:nvSpPr>
        <p:spPr>
          <a:xfrm>
            <a:off x="9927929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E17BEE7-6BCA-4C55-1CFB-B3FAD916D34A}"/>
              </a:ext>
            </a:extLst>
          </p:cNvPr>
          <p:cNvSpPr/>
          <p:nvPr/>
        </p:nvSpPr>
        <p:spPr>
          <a:xfrm>
            <a:off x="103191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61945C6-21B2-5F40-8960-43733AE6EE7D}"/>
              </a:ext>
            </a:extLst>
          </p:cNvPr>
          <p:cNvSpPr/>
          <p:nvPr/>
        </p:nvSpPr>
        <p:spPr>
          <a:xfrm>
            <a:off x="9145830" y="202040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1A10C0-B6DA-1275-110B-AEA69D64D1CA}"/>
              </a:ext>
            </a:extLst>
          </p:cNvPr>
          <p:cNvCxnSpPr>
            <a:cxnSpLocks/>
          </p:cNvCxnSpPr>
          <p:nvPr/>
        </p:nvCxnSpPr>
        <p:spPr>
          <a:xfrm flipV="1">
            <a:off x="8591678" y="4295839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36DA1-FAC4-C9BC-C5A7-65638431D685}"/>
              </a:ext>
            </a:extLst>
          </p:cNvPr>
          <p:cNvCxnSpPr>
            <a:cxnSpLocks/>
          </p:cNvCxnSpPr>
          <p:nvPr/>
        </p:nvCxnSpPr>
        <p:spPr>
          <a:xfrm flipV="1">
            <a:off x="8982477" y="4316217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CE16A-1024-89F3-681A-E0EE8A48D984}"/>
              </a:ext>
            </a:extLst>
          </p:cNvPr>
          <p:cNvCxnSpPr>
            <a:cxnSpLocks/>
          </p:cNvCxnSpPr>
          <p:nvPr/>
        </p:nvCxnSpPr>
        <p:spPr>
          <a:xfrm flipV="1">
            <a:off x="9364549" y="4300803"/>
            <a:ext cx="262952" cy="147272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D24A0E-F246-28A9-4FE7-237973055EA2}"/>
              </a:ext>
            </a:extLst>
          </p:cNvPr>
          <p:cNvCxnSpPr>
            <a:cxnSpLocks/>
          </p:cNvCxnSpPr>
          <p:nvPr/>
        </p:nvCxnSpPr>
        <p:spPr>
          <a:xfrm flipV="1">
            <a:off x="8998131" y="3146650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CBD09-75C6-1FC1-D877-3C9E31993179}"/>
              </a:ext>
            </a:extLst>
          </p:cNvPr>
          <p:cNvCxnSpPr>
            <a:cxnSpLocks/>
          </p:cNvCxnSpPr>
          <p:nvPr/>
        </p:nvCxnSpPr>
        <p:spPr>
          <a:xfrm flipV="1">
            <a:off x="9113992" y="2680109"/>
            <a:ext cx="278116" cy="156114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056F62-3EE6-21CE-2A98-7739CD532EF4}"/>
              </a:ext>
            </a:extLst>
          </p:cNvPr>
          <p:cNvCxnSpPr>
            <a:cxnSpLocks/>
          </p:cNvCxnSpPr>
          <p:nvPr/>
        </p:nvCxnSpPr>
        <p:spPr>
          <a:xfrm flipV="1">
            <a:off x="9480782" y="2696469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CEDB0F-33C4-4E61-08C2-6B82227C18FA}"/>
              </a:ext>
            </a:extLst>
          </p:cNvPr>
          <p:cNvCxnSpPr>
            <a:cxnSpLocks/>
          </p:cNvCxnSpPr>
          <p:nvPr/>
        </p:nvCxnSpPr>
        <p:spPr>
          <a:xfrm flipV="1">
            <a:off x="10867553" y="4303440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E83311-9130-1E4E-37D9-3E74AD016A60}"/>
              </a:ext>
            </a:extLst>
          </p:cNvPr>
          <p:cNvCxnSpPr>
            <a:cxnSpLocks/>
          </p:cNvCxnSpPr>
          <p:nvPr/>
        </p:nvCxnSpPr>
        <p:spPr>
          <a:xfrm flipV="1">
            <a:off x="11269020" y="4303439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B57A37-2090-0635-EF6B-A556F04B6D2B}"/>
              </a:ext>
            </a:extLst>
          </p:cNvPr>
          <p:cNvCxnSpPr>
            <a:cxnSpLocks/>
          </p:cNvCxnSpPr>
          <p:nvPr/>
        </p:nvCxnSpPr>
        <p:spPr>
          <a:xfrm flipV="1">
            <a:off x="11655799" y="4303438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073E6-B5E0-85D3-4972-7734CCF9AD7B}"/>
              </a:ext>
            </a:extLst>
          </p:cNvPr>
          <p:cNvCxnSpPr>
            <a:cxnSpLocks/>
          </p:cNvCxnSpPr>
          <p:nvPr/>
        </p:nvCxnSpPr>
        <p:spPr>
          <a:xfrm>
            <a:off x="11571855" y="4310955"/>
            <a:ext cx="98632" cy="15818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5AB368-E238-5314-0D1F-FC40AE7CB633}"/>
              </a:ext>
            </a:extLst>
          </p:cNvPr>
          <p:cNvCxnSpPr>
            <a:cxnSpLocks/>
          </p:cNvCxnSpPr>
          <p:nvPr/>
        </p:nvCxnSpPr>
        <p:spPr>
          <a:xfrm>
            <a:off x="11170388" y="4303356"/>
            <a:ext cx="98632" cy="15818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646A19-DA03-B2C1-A1F6-817E2BE7E0C6}"/>
              </a:ext>
            </a:extLst>
          </p:cNvPr>
          <p:cNvCxnSpPr>
            <a:cxnSpLocks/>
          </p:cNvCxnSpPr>
          <p:nvPr/>
        </p:nvCxnSpPr>
        <p:spPr>
          <a:xfrm>
            <a:off x="9272701" y="4301489"/>
            <a:ext cx="98632" cy="15818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C91D02-5595-B0E3-88D5-EA24333D7C9B}"/>
              </a:ext>
            </a:extLst>
          </p:cNvPr>
          <p:cNvCxnSpPr>
            <a:cxnSpLocks/>
          </p:cNvCxnSpPr>
          <p:nvPr/>
        </p:nvCxnSpPr>
        <p:spPr>
          <a:xfrm>
            <a:off x="8891347" y="4299743"/>
            <a:ext cx="98632" cy="15818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B8B71C-3456-135D-8154-1E031F8B9858}"/>
              </a:ext>
            </a:extLst>
          </p:cNvPr>
          <p:cNvCxnSpPr>
            <a:cxnSpLocks/>
          </p:cNvCxnSpPr>
          <p:nvPr/>
        </p:nvCxnSpPr>
        <p:spPr>
          <a:xfrm>
            <a:off x="9020164" y="3317483"/>
            <a:ext cx="594668" cy="984006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52B13F-F5BB-9A4C-F599-A6BC233E3E12}"/>
              </a:ext>
            </a:extLst>
          </p:cNvPr>
          <p:cNvCxnSpPr>
            <a:cxnSpLocks/>
          </p:cNvCxnSpPr>
          <p:nvPr/>
        </p:nvCxnSpPr>
        <p:spPr>
          <a:xfrm>
            <a:off x="9111303" y="2839980"/>
            <a:ext cx="206195" cy="321269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1193C3-C2DB-6999-0A41-210CB25BD03B}"/>
              </a:ext>
            </a:extLst>
          </p:cNvPr>
          <p:cNvCxnSpPr>
            <a:cxnSpLocks/>
          </p:cNvCxnSpPr>
          <p:nvPr/>
        </p:nvCxnSpPr>
        <p:spPr>
          <a:xfrm>
            <a:off x="9389494" y="2684146"/>
            <a:ext cx="110997" cy="172832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0A4B1A-0825-D2A5-A758-D32954452108}"/>
              </a:ext>
            </a:extLst>
          </p:cNvPr>
          <p:cNvCxnSpPr>
            <a:cxnSpLocks/>
          </p:cNvCxnSpPr>
          <p:nvPr/>
        </p:nvCxnSpPr>
        <p:spPr>
          <a:xfrm>
            <a:off x="9776134" y="2694067"/>
            <a:ext cx="1107672" cy="178258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08D26C-FB24-7A54-570B-DFEE5FDD824D}"/>
              </a:ext>
            </a:extLst>
          </p:cNvPr>
          <p:cNvCxnSpPr>
            <a:cxnSpLocks/>
          </p:cNvCxnSpPr>
          <p:nvPr/>
        </p:nvCxnSpPr>
        <p:spPr>
          <a:xfrm flipH="1">
            <a:off x="8510010" y="4381773"/>
            <a:ext cx="2213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04358C4-E93F-730E-CBC6-F9ED786888CE}"/>
              </a:ext>
            </a:extLst>
          </p:cNvPr>
          <p:cNvCxnSpPr>
            <a:cxnSpLocks/>
          </p:cNvCxnSpPr>
          <p:nvPr/>
        </p:nvCxnSpPr>
        <p:spPr>
          <a:xfrm flipH="1">
            <a:off x="8928342" y="4381773"/>
            <a:ext cx="2213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90A03-BE25-184E-44DE-5FF09DBEB94D}"/>
              </a:ext>
            </a:extLst>
          </p:cNvPr>
          <p:cNvCxnSpPr>
            <a:cxnSpLocks/>
          </p:cNvCxnSpPr>
          <p:nvPr/>
        </p:nvCxnSpPr>
        <p:spPr>
          <a:xfrm flipH="1" flipV="1">
            <a:off x="9310985" y="4381773"/>
            <a:ext cx="189506" cy="82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8D3E4-5C12-CEAB-955F-AB02D35A73CE}"/>
              </a:ext>
            </a:extLst>
          </p:cNvPr>
          <p:cNvCxnSpPr>
            <a:cxnSpLocks/>
          </p:cNvCxnSpPr>
          <p:nvPr/>
        </p:nvCxnSpPr>
        <p:spPr>
          <a:xfrm flipH="1" flipV="1">
            <a:off x="9149548" y="2918253"/>
            <a:ext cx="4792" cy="3065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5BB08C-8F06-F545-B162-76B0F76770B4}"/>
              </a:ext>
            </a:extLst>
          </p:cNvPr>
          <p:cNvCxnSpPr>
            <a:cxnSpLocks/>
          </p:cNvCxnSpPr>
          <p:nvPr/>
        </p:nvCxnSpPr>
        <p:spPr>
          <a:xfrm flipH="1">
            <a:off x="9130678" y="2784989"/>
            <a:ext cx="71173" cy="7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2CF5C97-C6BF-BD4A-9F45-0AE2633C0824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9486448" y="2777061"/>
            <a:ext cx="12700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8E2186F-140F-E61E-D3E7-B8AB38346874}"/>
              </a:ext>
            </a:extLst>
          </p:cNvPr>
          <p:cNvCxnSpPr>
            <a:cxnSpLocks/>
          </p:cNvCxnSpPr>
          <p:nvPr/>
        </p:nvCxnSpPr>
        <p:spPr>
          <a:xfrm flipH="1">
            <a:off x="10827529" y="4369363"/>
            <a:ext cx="191441" cy="409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336C67B-8555-E1BE-EABA-9428168D6A71}"/>
              </a:ext>
            </a:extLst>
          </p:cNvPr>
          <p:cNvCxnSpPr>
            <a:cxnSpLocks/>
          </p:cNvCxnSpPr>
          <p:nvPr/>
        </p:nvCxnSpPr>
        <p:spPr>
          <a:xfrm flipH="1" flipV="1">
            <a:off x="11219704" y="4373457"/>
            <a:ext cx="193389" cy="71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F986335-A658-1D55-2C58-516BDDF32721}"/>
              </a:ext>
            </a:extLst>
          </p:cNvPr>
          <p:cNvCxnSpPr>
            <a:cxnSpLocks/>
          </p:cNvCxnSpPr>
          <p:nvPr/>
        </p:nvCxnSpPr>
        <p:spPr>
          <a:xfrm flipH="1" flipV="1">
            <a:off x="11627178" y="4371007"/>
            <a:ext cx="193389" cy="71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BD16465-7317-2739-D595-671D4764C361}"/>
              </a:ext>
            </a:extLst>
          </p:cNvPr>
          <p:cNvSpPr/>
          <p:nvPr/>
        </p:nvSpPr>
        <p:spPr>
          <a:xfrm>
            <a:off x="9111303" y="4246744"/>
            <a:ext cx="252896" cy="2351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937EF85-FD73-14C9-445A-9CCB27D175E6}"/>
              </a:ext>
            </a:extLst>
          </p:cNvPr>
          <p:cNvSpPr/>
          <p:nvPr/>
        </p:nvSpPr>
        <p:spPr>
          <a:xfrm>
            <a:off x="8704677" y="4259890"/>
            <a:ext cx="252896" cy="2351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6AF9ADE-E6A8-7F16-5E5A-17FE34241403}"/>
              </a:ext>
            </a:extLst>
          </p:cNvPr>
          <p:cNvSpPr/>
          <p:nvPr/>
        </p:nvSpPr>
        <p:spPr>
          <a:xfrm>
            <a:off x="9501316" y="4266458"/>
            <a:ext cx="252896" cy="2351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46B1EA-3183-3501-CA67-100E64AD7C14}"/>
              </a:ext>
            </a:extLst>
          </p:cNvPr>
          <p:cNvSpPr/>
          <p:nvPr/>
        </p:nvSpPr>
        <p:spPr>
          <a:xfrm>
            <a:off x="8997781" y="3214174"/>
            <a:ext cx="252896" cy="23517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C148C4D-50F1-D981-CD83-AFC865F80181}"/>
              </a:ext>
            </a:extLst>
          </p:cNvPr>
          <p:cNvSpPr/>
          <p:nvPr/>
        </p:nvSpPr>
        <p:spPr>
          <a:xfrm>
            <a:off x="9064897" y="2783905"/>
            <a:ext cx="171172" cy="1656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AE83EC4-6156-A632-621E-F04AE67E86B0}"/>
              </a:ext>
            </a:extLst>
          </p:cNvPr>
          <p:cNvSpPr/>
          <p:nvPr/>
        </p:nvSpPr>
        <p:spPr>
          <a:xfrm>
            <a:off x="9626260" y="2661556"/>
            <a:ext cx="223054" cy="2270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1955FA5-2222-A433-65AB-379638202147}"/>
              </a:ext>
            </a:extLst>
          </p:cNvPr>
          <p:cNvSpPr/>
          <p:nvPr/>
        </p:nvSpPr>
        <p:spPr>
          <a:xfrm>
            <a:off x="9238868" y="2648105"/>
            <a:ext cx="223054" cy="2270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DCAB642-68DD-0133-1823-087EAA5DFDBE}"/>
              </a:ext>
            </a:extLst>
          </p:cNvPr>
          <p:cNvSpPr/>
          <p:nvPr/>
        </p:nvSpPr>
        <p:spPr>
          <a:xfrm>
            <a:off x="11011387" y="4263935"/>
            <a:ext cx="223054" cy="2270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A5D60CC-10F7-6644-33EF-4BFF28A9F33B}"/>
              </a:ext>
            </a:extLst>
          </p:cNvPr>
          <p:cNvSpPr/>
          <p:nvPr/>
        </p:nvSpPr>
        <p:spPr>
          <a:xfrm>
            <a:off x="11408724" y="4257467"/>
            <a:ext cx="223054" cy="2270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DCF3ECF-D29B-2124-CC48-BB56B6038FA6}"/>
              </a:ext>
            </a:extLst>
          </p:cNvPr>
          <p:cNvSpPr/>
          <p:nvPr/>
        </p:nvSpPr>
        <p:spPr>
          <a:xfrm>
            <a:off x="11812509" y="4257466"/>
            <a:ext cx="223054" cy="2270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D4AA9BE-719E-D9FE-1C6D-F1E7FF25F5E2}"/>
              </a:ext>
            </a:extLst>
          </p:cNvPr>
          <p:cNvSpPr txBox="1"/>
          <p:nvPr/>
        </p:nvSpPr>
        <p:spPr>
          <a:xfrm>
            <a:off x="6510270" y="4884983"/>
            <a:ext cx="3314939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У всіх цих регіонах, ми матимемо тінь,</a:t>
            </a:r>
            <a:r>
              <a:rPr lang="en-US" sz="16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коли очікуємо освітлення, оскільки з точки зору світла поверхня об'єктів знаходиться далі, ніж те, що зберігається в карті. 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EA7030-AD30-5DED-983A-1122FCA7999F}"/>
              </a:ext>
            </a:extLst>
          </p:cNvPr>
          <p:cNvSpPr/>
          <p:nvPr/>
        </p:nvSpPr>
        <p:spPr>
          <a:xfrm>
            <a:off x="8913926" y="4259889"/>
            <a:ext cx="252896" cy="23517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  <p:bldP spid="120" grpId="0" animBg="1"/>
      <p:bldP spid="120" grpId="1" animBg="1"/>
      <p:bldP spid="121" grpId="0" animBg="1"/>
      <p:bldP spid="121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6A15-3418-2BC1-5FC8-41ED4E2E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0CFE-A7DD-F126-5620-29C4109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39CD-78DB-D66F-A24D-854CBF8B1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75750" cy="4351337"/>
          </a:xfrm>
        </p:spPr>
        <p:txBody>
          <a:bodyPr/>
          <a:lstStyle/>
          <a:p>
            <a:r>
              <a:rPr lang="uk-UA" dirty="0"/>
              <a:t>А чи не можна просто інтерполювати карту тіней лінійно</a:t>
            </a:r>
            <a:r>
              <a:rPr lang="en-US" dirty="0"/>
              <a:t>?</a:t>
            </a:r>
          </a:p>
          <a:p>
            <a:r>
              <a:rPr lang="uk-UA" dirty="0"/>
              <a:t>Ні, тому що це далі створює неправильний результат</a:t>
            </a:r>
          </a:p>
          <a:p>
            <a:pPr lvl="1"/>
            <a:r>
              <a:rPr lang="uk-UA" dirty="0"/>
              <a:t>Проблема в тим, що дані у карті тіней не є плавними</a:t>
            </a:r>
          </a:p>
          <a:p>
            <a:pPr lvl="1"/>
            <a:r>
              <a:rPr lang="uk-UA" dirty="0"/>
              <a:t>Іноді є велика різниця між глибинами, наприклад між глибиною зеленого квадрата та глибиною задньої поверхні</a:t>
            </a:r>
          </a:p>
          <a:p>
            <a:r>
              <a:rPr lang="uk-UA" dirty="0"/>
              <a:t>Практично краще вживати метод найближчого сусіда, і всі гри так роблять, тому ми також будемо так робити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A7BE3EC-670C-FA63-A5D5-363A138806EA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82FB40-5D61-1EB7-E5E0-E37FE81BC5E4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CB5980-D168-1D8F-8223-189DB8E060FF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C80EC4-0B5E-3452-7277-E983C473DD5B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7C26E67-F6C3-F536-646A-ABE4D4F77447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06F50F-C085-9700-C85C-283BB71A480A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D542EED-7DAC-5CF3-189B-C649993E476F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B09BE6C-8FCA-2552-6156-652FAC9A8D84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41BF7F9-BD46-61BC-D6F2-E42F565E1BCB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526303-F859-95B7-C5E6-B1A066DB1B8A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735D67C-0D1C-EBE9-4E83-A45A50B969E1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7" name="3D Model 86" descr="Camera">
                <a:extLst>
                  <a:ext uri="{FF2B5EF4-FFF2-40B4-BE49-F238E27FC236}">
                    <a16:creationId xmlns:a16="http://schemas.microsoft.com/office/drawing/2014/main" id="{16794590-AF5B-A030-D6E9-DA86447B9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7" name="3D Model 86" descr="Camera">
                <a:extLst>
                  <a:ext uri="{FF2B5EF4-FFF2-40B4-BE49-F238E27FC236}">
                    <a16:creationId xmlns:a16="http://schemas.microsoft.com/office/drawing/2014/main" id="{16794590-AF5B-A030-D6E9-DA86447B9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912E31D9-27F7-6E70-6230-A0E9C0D73F07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8CAC919-DC26-1B9C-89F6-31A3BC87E88B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593349-F2CB-EF7B-5C50-E2D7C4C76EE7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BC8388-CDCB-8950-EC6A-E77826C3547B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E9C0DF-25DB-94F6-9222-3506F43A9EF7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FC3705A-6678-F1E4-DD71-FEFA5BE22D10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585457-8D67-72A8-D0F8-C198DB1AFAEB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1BA4C0F-5552-CE92-EEA7-DFF168452FDE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D9D335F-03B4-D9CD-51C3-EC75EBB660C9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71DC1E1-B02E-712D-EC2D-451EBC1CFD76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B786A9-2894-E8AB-2185-A00329D446EA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7C236C0-62FD-18AF-CC6B-04D5436BB26E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AFA1433-6C75-9B77-0950-B2D9C55876BA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un 122">
            <a:extLst>
              <a:ext uri="{FF2B5EF4-FFF2-40B4-BE49-F238E27FC236}">
                <a16:creationId xmlns:a16="http://schemas.microsoft.com/office/drawing/2014/main" id="{44D2CA9A-8EF9-09A4-5624-0E811062ED04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6677C2A-993D-17F3-925E-51FBEFAB8C24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AA53C48-552B-C1A0-51EF-2BFB2EB0BC66}"/>
              </a:ext>
            </a:extLst>
          </p:cNvPr>
          <p:cNvSpPr/>
          <p:nvPr/>
        </p:nvSpPr>
        <p:spPr>
          <a:xfrm>
            <a:off x="8375129" y="2020908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8F3B695-55C2-510C-6333-773171FFA50D}"/>
              </a:ext>
            </a:extLst>
          </p:cNvPr>
          <p:cNvSpPr/>
          <p:nvPr/>
        </p:nvSpPr>
        <p:spPr>
          <a:xfrm>
            <a:off x="87663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BCC3FAC-DC91-FB95-DD55-FB014CAA03A6}"/>
              </a:ext>
            </a:extLst>
          </p:cNvPr>
          <p:cNvSpPr/>
          <p:nvPr/>
        </p:nvSpPr>
        <p:spPr>
          <a:xfrm>
            <a:off x="7257090" y="202006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C821B68-50B3-F066-AC6C-AABD9C134CCC}"/>
              </a:ext>
            </a:extLst>
          </p:cNvPr>
          <p:cNvSpPr/>
          <p:nvPr/>
        </p:nvSpPr>
        <p:spPr>
          <a:xfrm>
            <a:off x="7648263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5504015-D745-95AA-A2C1-13425B4513EB}"/>
              </a:ext>
            </a:extLst>
          </p:cNvPr>
          <p:cNvSpPr/>
          <p:nvPr/>
        </p:nvSpPr>
        <p:spPr>
          <a:xfrm>
            <a:off x="9563396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B8E0689-9FE5-CD14-CC96-3684CB663747}"/>
              </a:ext>
            </a:extLst>
          </p:cNvPr>
          <p:cNvSpPr/>
          <p:nvPr/>
        </p:nvSpPr>
        <p:spPr>
          <a:xfrm>
            <a:off x="9927929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BFFCD66-56AD-A672-CD01-A44CC9F0007F}"/>
              </a:ext>
            </a:extLst>
          </p:cNvPr>
          <p:cNvSpPr/>
          <p:nvPr/>
        </p:nvSpPr>
        <p:spPr>
          <a:xfrm>
            <a:off x="103191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E844DDB-778B-DC3C-DB6E-0111057AA105}"/>
              </a:ext>
            </a:extLst>
          </p:cNvPr>
          <p:cNvSpPr/>
          <p:nvPr/>
        </p:nvSpPr>
        <p:spPr>
          <a:xfrm>
            <a:off x="9145830" y="202040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3BE82AB-10B6-6EB3-962D-BDCC63A5531E}"/>
              </a:ext>
            </a:extLst>
          </p:cNvPr>
          <p:cNvCxnSpPr>
            <a:cxnSpLocks/>
          </p:cNvCxnSpPr>
          <p:nvPr/>
        </p:nvCxnSpPr>
        <p:spPr>
          <a:xfrm>
            <a:off x="9218455" y="2778064"/>
            <a:ext cx="410610" cy="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1C75BA6-5574-2F1F-48EB-D2787025D3D1}"/>
              </a:ext>
            </a:extLst>
          </p:cNvPr>
          <p:cNvCxnSpPr>
            <a:cxnSpLocks/>
          </p:cNvCxnSpPr>
          <p:nvPr/>
        </p:nvCxnSpPr>
        <p:spPr>
          <a:xfrm>
            <a:off x="9141669" y="3194491"/>
            <a:ext cx="336334" cy="1192364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C637F19-08B6-9D64-1BE8-CDF859A4C8DE}"/>
              </a:ext>
            </a:extLst>
          </p:cNvPr>
          <p:cNvCxnSpPr>
            <a:cxnSpLocks/>
          </p:cNvCxnSpPr>
          <p:nvPr/>
        </p:nvCxnSpPr>
        <p:spPr>
          <a:xfrm>
            <a:off x="9612578" y="2778064"/>
            <a:ext cx="1406393" cy="1603709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54263B-85E9-572D-F4D6-0BF2ADB3A022}"/>
              </a:ext>
            </a:extLst>
          </p:cNvPr>
          <p:cNvCxnSpPr>
            <a:cxnSpLocks/>
          </p:cNvCxnSpPr>
          <p:nvPr/>
        </p:nvCxnSpPr>
        <p:spPr>
          <a:xfrm flipH="1">
            <a:off x="9141669" y="2771044"/>
            <a:ext cx="76786" cy="436908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4C967B48-5FFB-2160-C1D6-29DF1045803B}"/>
              </a:ext>
            </a:extLst>
          </p:cNvPr>
          <p:cNvSpPr/>
          <p:nvPr/>
        </p:nvSpPr>
        <p:spPr>
          <a:xfrm>
            <a:off x="9181604" y="2730048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C6B21CB-1672-2DBC-6EED-2FA97BB0714E}"/>
              </a:ext>
            </a:extLst>
          </p:cNvPr>
          <p:cNvSpPr/>
          <p:nvPr/>
        </p:nvSpPr>
        <p:spPr>
          <a:xfrm>
            <a:off x="9573869" y="2728591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2BB98E1-70B0-141D-01D0-656E8A116925}"/>
              </a:ext>
            </a:extLst>
          </p:cNvPr>
          <p:cNvSpPr/>
          <p:nvPr/>
        </p:nvSpPr>
        <p:spPr>
          <a:xfrm>
            <a:off x="9100189" y="3156398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A275183-0251-D2EA-82BF-45120814C5A9}"/>
              </a:ext>
            </a:extLst>
          </p:cNvPr>
          <p:cNvSpPr/>
          <p:nvPr/>
        </p:nvSpPr>
        <p:spPr>
          <a:xfrm>
            <a:off x="9144000" y="3390314"/>
            <a:ext cx="91440" cy="126609"/>
          </a:xfrm>
          <a:custGeom>
            <a:avLst/>
            <a:gdLst>
              <a:gd name="connsiteX0" fmla="*/ 0 w 91440"/>
              <a:gd name="connsiteY0" fmla="*/ 0 h 126609"/>
              <a:gd name="connsiteX1" fmla="*/ 70338 w 91440"/>
              <a:gd name="connsiteY1" fmla="*/ 0 h 126609"/>
              <a:gd name="connsiteX2" fmla="*/ 91440 w 91440"/>
              <a:gd name="connsiteY2" fmla="*/ 126609 h 126609"/>
              <a:gd name="connsiteX3" fmla="*/ 0 w 91440"/>
              <a:gd name="connsiteY3" fmla="*/ 0 h 12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126609">
                <a:moveTo>
                  <a:pt x="0" y="0"/>
                </a:moveTo>
                <a:lnTo>
                  <a:pt x="70338" y="0"/>
                </a:lnTo>
                <a:lnTo>
                  <a:pt x="91440" y="126609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3392AAC-0A01-F33E-EDA7-33F69CB15D08}"/>
              </a:ext>
            </a:extLst>
          </p:cNvPr>
          <p:cNvSpPr/>
          <p:nvPr/>
        </p:nvSpPr>
        <p:spPr>
          <a:xfrm>
            <a:off x="9826283" y="2778369"/>
            <a:ext cx="478302" cy="787791"/>
          </a:xfrm>
          <a:custGeom>
            <a:avLst/>
            <a:gdLst>
              <a:gd name="connsiteX0" fmla="*/ 0 w 478302"/>
              <a:gd name="connsiteY0" fmla="*/ 0 h 787791"/>
              <a:gd name="connsiteX1" fmla="*/ 7034 w 478302"/>
              <a:gd name="connsiteY1" fmla="*/ 239151 h 787791"/>
              <a:gd name="connsiteX2" fmla="*/ 478302 w 478302"/>
              <a:gd name="connsiteY2" fmla="*/ 787791 h 787791"/>
              <a:gd name="connsiteX3" fmla="*/ 0 w 478302"/>
              <a:gd name="connsiteY3" fmla="*/ 0 h 78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02" h="787791">
                <a:moveTo>
                  <a:pt x="0" y="0"/>
                </a:moveTo>
                <a:lnTo>
                  <a:pt x="7034" y="239151"/>
                </a:lnTo>
                <a:lnTo>
                  <a:pt x="478302" y="78779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9FC7188-0AE0-AA25-0746-F147F8985693}"/>
              </a:ext>
            </a:extLst>
          </p:cNvPr>
          <p:cNvSpPr/>
          <p:nvPr/>
        </p:nvSpPr>
        <p:spPr>
          <a:xfrm>
            <a:off x="9249508" y="3566160"/>
            <a:ext cx="534572" cy="844062"/>
          </a:xfrm>
          <a:custGeom>
            <a:avLst/>
            <a:gdLst>
              <a:gd name="connsiteX0" fmla="*/ 0 w 534572"/>
              <a:gd name="connsiteY0" fmla="*/ 0 h 844062"/>
              <a:gd name="connsiteX1" fmla="*/ 218049 w 534572"/>
              <a:gd name="connsiteY1" fmla="*/ 844062 h 844062"/>
              <a:gd name="connsiteX2" fmla="*/ 534572 w 534572"/>
              <a:gd name="connsiteY2" fmla="*/ 822960 h 844062"/>
              <a:gd name="connsiteX3" fmla="*/ 0 w 534572"/>
              <a:gd name="connsiteY3" fmla="*/ 0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72" h="844062">
                <a:moveTo>
                  <a:pt x="0" y="0"/>
                </a:moveTo>
                <a:lnTo>
                  <a:pt x="218049" y="844062"/>
                </a:lnTo>
                <a:lnTo>
                  <a:pt x="534572" y="82296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13B0E1E4-FE59-2C85-7EBD-1001E3532A51}"/>
              </a:ext>
            </a:extLst>
          </p:cNvPr>
          <p:cNvSpPr/>
          <p:nvPr/>
        </p:nvSpPr>
        <p:spPr>
          <a:xfrm>
            <a:off x="10353822" y="3615397"/>
            <a:ext cx="682283" cy="787791"/>
          </a:xfrm>
          <a:custGeom>
            <a:avLst/>
            <a:gdLst>
              <a:gd name="connsiteX0" fmla="*/ 0 w 682283"/>
              <a:gd name="connsiteY0" fmla="*/ 0 h 787791"/>
              <a:gd name="connsiteX1" fmla="*/ 471267 w 682283"/>
              <a:gd name="connsiteY1" fmla="*/ 787791 h 787791"/>
              <a:gd name="connsiteX2" fmla="*/ 682283 w 682283"/>
              <a:gd name="connsiteY2" fmla="*/ 780757 h 787791"/>
              <a:gd name="connsiteX3" fmla="*/ 28135 w 682283"/>
              <a:gd name="connsiteY3" fmla="*/ 42203 h 787791"/>
              <a:gd name="connsiteX4" fmla="*/ 0 w 682283"/>
              <a:gd name="connsiteY4" fmla="*/ 0 h 78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283" h="787791">
                <a:moveTo>
                  <a:pt x="0" y="0"/>
                </a:moveTo>
                <a:lnTo>
                  <a:pt x="471267" y="787791"/>
                </a:lnTo>
                <a:lnTo>
                  <a:pt x="682283" y="780757"/>
                </a:lnTo>
                <a:lnTo>
                  <a:pt x="28135" y="422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52012678-2570-D71D-E54C-BD942B8267CD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D744911-5506-1619-95A7-081FCCFA48AD}"/>
              </a:ext>
            </a:extLst>
          </p:cNvPr>
          <p:cNvCxnSpPr>
            <a:cxnSpLocks/>
          </p:cNvCxnSpPr>
          <p:nvPr/>
        </p:nvCxnSpPr>
        <p:spPr>
          <a:xfrm>
            <a:off x="8752662" y="4391645"/>
            <a:ext cx="741564" cy="0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837E421-EA88-A979-9CD2-8FA0FA6A0365}"/>
              </a:ext>
            </a:extLst>
          </p:cNvPr>
          <p:cNvCxnSpPr>
            <a:cxnSpLocks/>
          </p:cNvCxnSpPr>
          <p:nvPr/>
        </p:nvCxnSpPr>
        <p:spPr>
          <a:xfrm flipV="1">
            <a:off x="11018971" y="4375099"/>
            <a:ext cx="811196" cy="8273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DA2EFD0-202A-C2EF-83D6-455DACE1CDF5}"/>
              </a:ext>
            </a:extLst>
          </p:cNvPr>
          <p:cNvSpPr/>
          <p:nvPr/>
        </p:nvSpPr>
        <p:spPr>
          <a:xfrm>
            <a:off x="9435413" y="4335978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C02F679-6D7B-FF92-E43F-1067B1EB2405}"/>
              </a:ext>
            </a:extLst>
          </p:cNvPr>
          <p:cNvSpPr/>
          <p:nvPr/>
        </p:nvSpPr>
        <p:spPr>
          <a:xfrm>
            <a:off x="9088948" y="4338241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6F52A4C-30F8-2C3D-8202-F926F752ECF6}"/>
              </a:ext>
            </a:extLst>
          </p:cNvPr>
          <p:cNvSpPr/>
          <p:nvPr/>
        </p:nvSpPr>
        <p:spPr>
          <a:xfrm>
            <a:off x="8698941" y="4344837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353B71E-B2F0-87AC-8F5C-A67F9D897887}"/>
              </a:ext>
            </a:extLst>
          </p:cNvPr>
          <p:cNvSpPr/>
          <p:nvPr/>
        </p:nvSpPr>
        <p:spPr>
          <a:xfrm>
            <a:off x="10960977" y="4335940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AE04089-9FB4-1CAD-3A0E-9DF0ACA9F0CD}"/>
              </a:ext>
            </a:extLst>
          </p:cNvPr>
          <p:cNvSpPr/>
          <p:nvPr/>
        </p:nvSpPr>
        <p:spPr>
          <a:xfrm>
            <a:off x="11362802" y="4344837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C18D09F-4DAE-B818-936D-2092ADDE6210}"/>
              </a:ext>
            </a:extLst>
          </p:cNvPr>
          <p:cNvSpPr/>
          <p:nvPr/>
        </p:nvSpPr>
        <p:spPr>
          <a:xfrm>
            <a:off x="11768492" y="4344837"/>
            <a:ext cx="100584" cy="10058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E9892B5-C829-C3A9-D27A-B542C7860506}"/>
              </a:ext>
            </a:extLst>
          </p:cNvPr>
          <p:cNvSpPr/>
          <p:nvPr/>
        </p:nvSpPr>
        <p:spPr>
          <a:xfrm>
            <a:off x="9207305" y="3024554"/>
            <a:ext cx="1835833" cy="1385668"/>
          </a:xfrm>
          <a:custGeom>
            <a:avLst/>
            <a:gdLst>
              <a:gd name="connsiteX0" fmla="*/ 618978 w 1835833"/>
              <a:gd name="connsiteY0" fmla="*/ 0 h 1385668"/>
              <a:gd name="connsiteX1" fmla="*/ 1835833 w 1835833"/>
              <a:gd name="connsiteY1" fmla="*/ 1378634 h 1385668"/>
              <a:gd name="connsiteX2" fmla="*/ 260252 w 1835833"/>
              <a:gd name="connsiteY2" fmla="*/ 1385668 h 1385668"/>
              <a:gd name="connsiteX3" fmla="*/ 0 w 1835833"/>
              <a:gd name="connsiteY3" fmla="*/ 372794 h 1385668"/>
              <a:gd name="connsiteX4" fmla="*/ 626012 w 1835833"/>
              <a:gd name="connsiteY4" fmla="*/ 372794 h 1385668"/>
              <a:gd name="connsiteX5" fmla="*/ 618978 w 1835833"/>
              <a:gd name="connsiteY5" fmla="*/ 0 h 13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833" h="1385668">
                <a:moveTo>
                  <a:pt x="618978" y="0"/>
                </a:moveTo>
                <a:lnTo>
                  <a:pt x="1835833" y="1378634"/>
                </a:lnTo>
                <a:lnTo>
                  <a:pt x="260252" y="1385668"/>
                </a:lnTo>
                <a:lnTo>
                  <a:pt x="0" y="372794"/>
                </a:lnTo>
                <a:lnTo>
                  <a:pt x="626012" y="372794"/>
                </a:lnTo>
                <a:lnTo>
                  <a:pt x="618978" y="0"/>
                </a:lnTo>
                <a:close/>
              </a:path>
            </a:pathLst>
          </a:custGeom>
          <a:solidFill>
            <a:srgbClr val="6F6F74">
              <a:alpha val="3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7A90B0D-B72C-ECEC-9B25-38348D323293}"/>
              </a:ext>
            </a:extLst>
          </p:cNvPr>
          <p:cNvSpPr/>
          <p:nvPr/>
        </p:nvSpPr>
        <p:spPr>
          <a:xfrm>
            <a:off x="9344870" y="4230711"/>
            <a:ext cx="281353" cy="304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1DF2312-40D9-E038-8B6D-9CCAE32D64B3}"/>
              </a:ext>
            </a:extLst>
          </p:cNvPr>
          <p:cNvSpPr/>
          <p:nvPr/>
        </p:nvSpPr>
        <p:spPr>
          <a:xfrm>
            <a:off x="10860556" y="4222872"/>
            <a:ext cx="281353" cy="304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B87D235-3CB4-AF62-B236-39FE224BE99D}"/>
              </a:ext>
            </a:extLst>
          </p:cNvPr>
          <p:cNvSpPr/>
          <p:nvPr/>
        </p:nvSpPr>
        <p:spPr>
          <a:xfrm>
            <a:off x="8998009" y="3049361"/>
            <a:ext cx="281353" cy="304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4C9B63D-D994-3DDD-8767-CEF8B4F1E909}"/>
              </a:ext>
            </a:extLst>
          </p:cNvPr>
          <p:cNvSpPr/>
          <p:nvPr/>
        </p:nvSpPr>
        <p:spPr>
          <a:xfrm>
            <a:off x="9486131" y="2627090"/>
            <a:ext cx="281353" cy="3044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8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44" grpId="0" animBg="1"/>
      <p:bldP spid="145" grpId="0" animBg="1"/>
      <p:bldP spid="146" grpId="0" animBg="1"/>
      <p:bldP spid="154" grpId="0" animBg="1"/>
      <p:bldP spid="155" grpId="0" animBg="1"/>
      <p:bldP spid="156" grpId="0" animBg="1"/>
      <p:bldP spid="157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90" grpId="0" animBg="1"/>
      <p:bldP spid="191" grpId="0" animBg="1"/>
      <p:bldP spid="192" grpId="0" animBg="1"/>
      <p:bldP spid="193" grpId="0" animBg="1"/>
      <p:bldP spid="1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B2D4-6C4A-CEA3-2C9C-B720B503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592-ECC2-F45F-7E20-EF9BC101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097814" cy="1222886"/>
          </a:xfrm>
        </p:spPr>
        <p:txBody>
          <a:bodyPr/>
          <a:lstStyle/>
          <a:p>
            <a:r>
              <a:rPr lang="uk-UA" dirty="0"/>
              <a:t>Я тут зменшив роздільну здатність карти тіней, щоб легше було побачити всі паски тіні та світла</a:t>
            </a:r>
            <a:endParaRPr lang="en-US" dirty="0"/>
          </a:p>
          <a:p>
            <a:r>
              <a:rPr lang="uk-UA" dirty="0"/>
              <a:t>І відразу бачимо, чому ці паски утворюються на поверхнях, які повинні бути освітлені</a:t>
            </a:r>
          </a:p>
          <a:p>
            <a:pPr lvl="1"/>
            <a:r>
              <a:rPr lang="uk-UA" dirty="0"/>
              <a:t>Але як нам розв'язати ці артефакти</a:t>
            </a:r>
            <a:r>
              <a:rPr lang="en-US" dirty="0"/>
              <a:t>?</a:t>
            </a:r>
          </a:p>
        </p:txBody>
      </p:sp>
      <p:pic>
        <p:nvPicPr>
          <p:cNvPr id="5" name="Picture 4" descr="A black and grey building with a purple background&#10;&#10;Description automatically generated">
            <a:extLst>
              <a:ext uri="{FF2B5EF4-FFF2-40B4-BE49-F238E27FC236}">
                <a16:creationId xmlns:a16="http://schemas.microsoft.com/office/drawing/2014/main" id="{BB675550-72D8-6AB1-AD58-BD9E2FBC0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76" y="3429000"/>
            <a:ext cx="4542214" cy="24220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A39F51-E9D0-CBA9-06B4-0495BB301F57}"/>
              </a:ext>
            </a:extLst>
          </p:cNvPr>
          <p:cNvSpPr/>
          <p:nvPr/>
        </p:nvSpPr>
        <p:spPr>
          <a:xfrm>
            <a:off x="6345244" y="5022128"/>
            <a:ext cx="3058316" cy="3751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943B94-8631-06A3-3652-A78C43D3DEFB}"/>
              </a:ext>
            </a:extLst>
          </p:cNvPr>
          <p:cNvCxnSpPr/>
          <p:nvPr/>
        </p:nvCxnSpPr>
        <p:spPr>
          <a:xfrm>
            <a:off x="6364509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B8D5CC-285D-81B6-1464-42BB8EC23300}"/>
              </a:ext>
            </a:extLst>
          </p:cNvPr>
          <p:cNvCxnSpPr>
            <a:cxnSpLocks/>
          </p:cNvCxnSpPr>
          <p:nvPr/>
        </p:nvCxnSpPr>
        <p:spPr>
          <a:xfrm flipV="1">
            <a:off x="6659282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712D6-3507-4CCF-4C84-8E9E1153F346}"/>
              </a:ext>
            </a:extLst>
          </p:cNvPr>
          <p:cNvCxnSpPr/>
          <p:nvPr/>
        </p:nvCxnSpPr>
        <p:spPr>
          <a:xfrm>
            <a:off x="7308987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09786-7A8A-7CC4-27FE-9130F9AF3627}"/>
              </a:ext>
            </a:extLst>
          </p:cNvPr>
          <p:cNvCxnSpPr>
            <a:cxnSpLocks/>
          </p:cNvCxnSpPr>
          <p:nvPr/>
        </p:nvCxnSpPr>
        <p:spPr>
          <a:xfrm flipV="1">
            <a:off x="7603760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681C8D-E4DE-3750-83C7-66B54D4F50F6}"/>
              </a:ext>
            </a:extLst>
          </p:cNvPr>
          <p:cNvCxnSpPr/>
          <p:nvPr/>
        </p:nvCxnSpPr>
        <p:spPr>
          <a:xfrm>
            <a:off x="8247450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65028F-4CA3-1062-81F7-27483A739030}"/>
              </a:ext>
            </a:extLst>
          </p:cNvPr>
          <p:cNvCxnSpPr>
            <a:cxnSpLocks/>
          </p:cNvCxnSpPr>
          <p:nvPr/>
        </p:nvCxnSpPr>
        <p:spPr>
          <a:xfrm flipV="1">
            <a:off x="8542223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F1629D-FD9E-09F8-3AF6-029F020A4A66}"/>
              </a:ext>
            </a:extLst>
          </p:cNvPr>
          <p:cNvCxnSpPr/>
          <p:nvPr/>
        </p:nvCxnSpPr>
        <p:spPr>
          <a:xfrm>
            <a:off x="9185913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CE091B-726D-08B5-21FB-FBC64EF9860F}"/>
              </a:ext>
            </a:extLst>
          </p:cNvPr>
          <p:cNvCxnSpPr>
            <a:cxnSpLocks/>
          </p:cNvCxnSpPr>
          <p:nvPr/>
        </p:nvCxnSpPr>
        <p:spPr>
          <a:xfrm>
            <a:off x="6199077" y="3803091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BCC13-1ADF-EA6A-508A-5D2A6AA152AA}"/>
              </a:ext>
            </a:extLst>
          </p:cNvPr>
          <p:cNvCxnSpPr>
            <a:cxnSpLocks/>
          </p:cNvCxnSpPr>
          <p:nvPr/>
        </p:nvCxnSpPr>
        <p:spPr>
          <a:xfrm>
            <a:off x="7162605" y="3799243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0325DE-F877-F93D-F1A7-1A5255F1960F}"/>
              </a:ext>
            </a:extLst>
          </p:cNvPr>
          <p:cNvCxnSpPr>
            <a:cxnSpLocks/>
          </p:cNvCxnSpPr>
          <p:nvPr/>
        </p:nvCxnSpPr>
        <p:spPr>
          <a:xfrm>
            <a:off x="8097056" y="3799242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3BBACC-BEF7-F93E-E906-D9FA871FC060}"/>
              </a:ext>
            </a:extLst>
          </p:cNvPr>
          <p:cNvCxnSpPr>
            <a:cxnSpLocks/>
          </p:cNvCxnSpPr>
          <p:nvPr/>
        </p:nvCxnSpPr>
        <p:spPr>
          <a:xfrm>
            <a:off x="6504271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D14E2-D0C4-968C-13D1-22BBBE15BD70}"/>
              </a:ext>
            </a:extLst>
          </p:cNvPr>
          <p:cNvCxnSpPr>
            <a:cxnSpLocks/>
          </p:cNvCxnSpPr>
          <p:nvPr/>
        </p:nvCxnSpPr>
        <p:spPr>
          <a:xfrm>
            <a:off x="7452102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6A2704-AD7B-E70C-26CD-8AC24A25CF19}"/>
              </a:ext>
            </a:extLst>
          </p:cNvPr>
          <p:cNvCxnSpPr>
            <a:cxnSpLocks/>
          </p:cNvCxnSpPr>
          <p:nvPr/>
        </p:nvCxnSpPr>
        <p:spPr>
          <a:xfrm>
            <a:off x="8390565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D0BE0A9-52EC-904D-584D-223A3DAE60B0}"/>
              </a:ext>
            </a:extLst>
          </p:cNvPr>
          <p:cNvSpPr/>
          <p:nvPr/>
        </p:nvSpPr>
        <p:spPr>
          <a:xfrm>
            <a:off x="6918749" y="4975251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6F70E6-80B2-EDEB-A1A3-AF544FEE3733}"/>
              </a:ext>
            </a:extLst>
          </p:cNvPr>
          <p:cNvSpPr/>
          <p:nvPr/>
        </p:nvSpPr>
        <p:spPr>
          <a:xfrm>
            <a:off x="7875721" y="4969112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5E6BE9-53F6-DBF3-EA3F-B4D5AA41543F}"/>
              </a:ext>
            </a:extLst>
          </p:cNvPr>
          <p:cNvSpPr/>
          <p:nvPr/>
        </p:nvSpPr>
        <p:spPr>
          <a:xfrm>
            <a:off x="8815502" y="4969111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8770AD-A412-F6F6-4705-EC811FA9EE5B}"/>
              </a:ext>
            </a:extLst>
          </p:cNvPr>
          <p:cNvSpPr/>
          <p:nvPr/>
        </p:nvSpPr>
        <p:spPr>
          <a:xfrm>
            <a:off x="6636911" y="4969111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61BA1C-D903-4E74-EDA5-0C1808CF204F}"/>
              </a:ext>
            </a:extLst>
          </p:cNvPr>
          <p:cNvSpPr/>
          <p:nvPr/>
        </p:nvSpPr>
        <p:spPr>
          <a:xfrm>
            <a:off x="3261980" y="5429027"/>
            <a:ext cx="155448" cy="1554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7C1118-C35C-B0FA-7A80-F24DDE955ED9}"/>
              </a:ext>
            </a:extLst>
          </p:cNvPr>
          <p:cNvSpPr/>
          <p:nvPr/>
        </p:nvSpPr>
        <p:spPr>
          <a:xfrm>
            <a:off x="3397067" y="5234298"/>
            <a:ext cx="128016" cy="128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F3E821-8D63-54E0-035F-F5913C6B6E8D}"/>
              </a:ext>
            </a:extLst>
          </p:cNvPr>
          <p:cNvSpPr/>
          <p:nvPr/>
        </p:nvSpPr>
        <p:spPr>
          <a:xfrm>
            <a:off x="7188612" y="4974379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8779A0-8E23-2189-FDC3-C02F0DFBBEC9}"/>
              </a:ext>
            </a:extLst>
          </p:cNvPr>
          <p:cNvSpPr/>
          <p:nvPr/>
        </p:nvSpPr>
        <p:spPr>
          <a:xfrm>
            <a:off x="3505619" y="511136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5408AC-AA79-3402-C5CD-A72FAFBAD6F9}"/>
              </a:ext>
            </a:extLst>
          </p:cNvPr>
          <p:cNvSpPr/>
          <p:nvPr/>
        </p:nvSpPr>
        <p:spPr>
          <a:xfrm>
            <a:off x="3577306" y="5004012"/>
            <a:ext cx="82296" cy="8229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52C7DB-7391-145A-097A-A0161979774C}"/>
              </a:ext>
            </a:extLst>
          </p:cNvPr>
          <p:cNvSpPr/>
          <p:nvPr/>
        </p:nvSpPr>
        <p:spPr>
          <a:xfrm>
            <a:off x="3637771" y="4919962"/>
            <a:ext cx="73152" cy="7315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25E6E0-F1F0-0BAF-396F-3EC47969A55A}"/>
              </a:ext>
            </a:extLst>
          </p:cNvPr>
          <p:cNvSpPr/>
          <p:nvPr/>
        </p:nvSpPr>
        <p:spPr>
          <a:xfrm>
            <a:off x="3687713" y="4851534"/>
            <a:ext cx="54864" cy="548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E17286A-5279-C217-C98D-E59ABEAA79F1}"/>
              </a:ext>
            </a:extLst>
          </p:cNvPr>
          <p:cNvSpPr/>
          <p:nvPr/>
        </p:nvSpPr>
        <p:spPr>
          <a:xfrm>
            <a:off x="8145059" y="4962977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B2177-3750-AA46-0BFA-8F257364D2FB}"/>
              </a:ext>
            </a:extLst>
          </p:cNvPr>
          <p:cNvSpPr/>
          <p:nvPr/>
        </p:nvSpPr>
        <p:spPr>
          <a:xfrm>
            <a:off x="9102225" y="4962977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65078A-3EE0-0387-80CA-062497D22324}"/>
              </a:ext>
            </a:extLst>
          </p:cNvPr>
          <p:cNvSpPr/>
          <p:nvPr/>
        </p:nvSpPr>
        <p:spPr>
          <a:xfrm>
            <a:off x="7592733" y="4962977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23A76-1552-A370-7AA4-208920A23BDC}"/>
              </a:ext>
            </a:extLst>
          </p:cNvPr>
          <p:cNvSpPr/>
          <p:nvPr/>
        </p:nvSpPr>
        <p:spPr>
          <a:xfrm>
            <a:off x="8542223" y="4974379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CDC9-3021-A3BC-0D53-13D49D41D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1B3A-1CC5-2E26-8EC7-B831D50A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Тіньові артефакти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842D-A37E-EB5C-BD7D-465B40C0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10097814" cy="1517922"/>
          </a:xfrm>
        </p:spPr>
        <p:txBody>
          <a:bodyPr>
            <a:normAutofit/>
          </a:bodyPr>
          <a:lstStyle/>
          <a:p>
            <a:r>
              <a:rPr lang="uk-UA" dirty="0"/>
              <a:t>Найлегший спосіб – це додавання певного числа до глибин в карті тіней</a:t>
            </a:r>
          </a:p>
          <a:p>
            <a:pPr lvl="1"/>
            <a:r>
              <a:rPr lang="uk-UA" dirty="0"/>
              <a:t>Це підніме реконструйовану поверхню, щоб її низини не перетинали справжню поверхню</a:t>
            </a:r>
            <a:endParaRPr lang="en-US" dirty="0"/>
          </a:p>
          <a:p>
            <a:pPr lvl="1"/>
            <a:r>
              <a:rPr lang="uk-UA" dirty="0"/>
              <a:t>Додавання такого числа до карти тіней називається </a:t>
            </a:r>
            <a:r>
              <a:rPr lang="uk-UA" b="1" dirty="0"/>
              <a:t>зсувом глибини</a:t>
            </a:r>
            <a:r>
              <a:rPr lang="en-US" b="1" dirty="0"/>
              <a:t>/depth bias</a:t>
            </a:r>
            <a:endParaRPr lang="uk-UA" b="1" dirty="0"/>
          </a:p>
          <a:p>
            <a:pPr lvl="1"/>
            <a:r>
              <a:rPr lang="en-US" dirty="0"/>
              <a:t>DX12 </a:t>
            </a:r>
            <a:r>
              <a:rPr lang="uk-UA" dirty="0"/>
              <a:t>надає спосіб автоматично додавати цей зсув під час </a:t>
            </a:r>
            <a:r>
              <a:rPr lang="uk-UA" dirty="0" err="1"/>
              <a:t>растеризації</a:t>
            </a:r>
            <a:r>
              <a:rPr lang="uk-UA" dirty="0"/>
              <a:t> тіней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1D13F-EBDA-0ABE-80A0-48EC3D84680A}"/>
              </a:ext>
            </a:extLst>
          </p:cNvPr>
          <p:cNvSpPr/>
          <p:nvPr/>
        </p:nvSpPr>
        <p:spPr>
          <a:xfrm>
            <a:off x="6345244" y="5022128"/>
            <a:ext cx="3058316" cy="3751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0DBDAF-0725-A33C-0C2B-880420CB0BD7}"/>
              </a:ext>
            </a:extLst>
          </p:cNvPr>
          <p:cNvCxnSpPr/>
          <p:nvPr/>
        </p:nvCxnSpPr>
        <p:spPr>
          <a:xfrm>
            <a:off x="6379547" y="5032621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F5D9C9-CC2E-F8D1-0628-EF8A46D29B92}"/>
              </a:ext>
            </a:extLst>
          </p:cNvPr>
          <p:cNvCxnSpPr>
            <a:cxnSpLocks/>
          </p:cNvCxnSpPr>
          <p:nvPr/>
        </p:nvCxnSpPr>
        <p:spPr>
          <a:xfrm flipV="1">
            <a:off x="6674320" y="5032621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A674E-F858-974F-405E-EE3AC162CB7B}"/>
              </a:ext>
            </a:extLst>
          </p:cNvPr>
          <p:cNvCxnSpPr/>
          <p:nvPr/>
        </p:nvCxnSpPr>
        <p:spPr>
          <a:xfrm>
            <a:off x="7324025" y="5032621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08620-96E5-302C-1D41-E8E78B3E7C74}"/>
              </a:ext>
            </a:extLst>
          </p:cNvPr>
          <p:cNvCxnSpPr>
            <a:cxnSpLocks/>
          </p:cNvCxnSpPr>
          <p:nvPr/>
        </p:nvCxnSpPr>
        <p:spPr>
          <a:xfrm flipV="1">
            <a:off x="7618798" y="5032621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DC17F4-9B31-8CAC-D4B7-C2199FB0C7DB}"/>
              </a:ext>
            </a:extLst>
          </p:cNvPr>
          <p:cNvCxnSpPr/>
          <p:nvPr/>
        </p:nvCxnSpPr>
        <p:spPr>
          <a:xfrm>
            <a:off x="8262488" y="5032621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AB396C-E302-EBD3-A986-44B257622644}"/>
              </a:ext>
            </a:extLst>
          </p:cNvPr>
          <p:cNvCxnSpPr>
            <a:cxnSpLocks/>
          </p:cNvCxnSpPr>
          <p:nvPr/>
        </p:nvCxnSpPr>
        <p:spPr>
          <a:xfrm flipV="1">
            <a:off x="8557261" y="5032621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06F69E-B890-29C9-32C2-18F99F16F20F}"/>
              </a:ext>
            </a:extLst>
          </p:cNvPr>
          <p:cNvCxnSpPr/>
          <p:nvPr/>
        </p:nvCxnSpPr>
        <p:spPr>
          <a:xfrm>
            <a:off x="9200951" y="5032621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51CB7B-E9FE-C4E7-6246-049B09E3B7C5}"/>
              </a:ext>
            </a:extLst>
          </p:cNvPr>
          <p:cNvCxnSpPr/>
          <p:nvPr/>
        </p:nvCxnSpPr>
        <p:spPr>
          <a:xfrm>
            <a:off x="6364509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77AADD-4FBD-F5C1-2950-D9FC056D0F57}"/>
              </a:ext>
            </a:extLst>
          </p:cNvPr>
          <p:cNvCxnSpPr>
            <a:cxnSpLocks/>
          </p:cNvCxnSpPr>
          <p:nvPr/>
        </p:nvCxnSpPr>
        <p:spPr>
          <a:xfrm flipV="1">
            <a:off x="6659282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E79BAC-8D1A-4579-2B53-A10ADE59055C}"/>
              </a:ext>
            </a:extLst>
          </p:cNvPr>
          <p:cNvCxnSpPr/>
          <p:nvPr/>
        </p:nvCxnSpPr>
        <p:spPr>
          <a:xfrm>
            <a:off x="7308987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E42EE4-CA2B-374D-DD61-66D4AB59135D}"/>
              </a:ext>
            </a:extLst>
          </p:cNvPr>
          <p:cNvCxnSpPr>
            <a:cxnSpLocks/>
          </p:cNvCxnSpPr>
          <p:nvPr/>
        </p:nvCxnSpPr>
        <p:spPr>
          <a:xfrm flipV="1">
            <a:off x="7603760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985F91-B4B6-15B9-27E3-ECE10832272F}"/>
              </a:ext>
            </a:extLst>
          </p:cNvPr>
          <p:cNvCxnSpPr/>
          <p:nvPr/>
        </p:nvCxnSpPr>
        <p:spPr>
          <a:xfrm>
            <a:off x="8247450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425C67-E2C5-BB74-B520-A759955AB181}"/>
              </a:ext>
            </a:extLst>
          </p:cNvPr>
          <p:cNvCxnSpPr>
            <a:cxnSpLocks/>
          </p:cNvCxnSpPr>
          <p:nvPr/>
        </p:nvCxnSpPr>
        <p:spPr>
          <a:xfrm flipV="1">
            <a:off x="8542223" y="4847670"/>
            <a:ext cx="649705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B7B873-36B6-E76D-4D16-5D3420237E32}"/>
              </a:ext>
            </a:extLst>
          </p:cNvPr>
          <p:cNvCxnSpPr/>
          <p:nvPr/>
        </p:nvCxnSpPr>
        <p:spPr>
          <a:xfrm>
            <a:off x="9185913" y="4847670"/>
            <a:ext cx="294773" cy="397042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815B21-32FC-8619-694E-81C397FDD7DC}"/>
              </a:ext>
            </a:extLst>
          </p:cNvPr>
          <p:cNvCxnSpPr>
            <a:cxnSpLocks/>
          </p:cNvCxnSpPr>
          <p:nvPr/>
        </p:nvCxnSpPr>
        <p:spPr>
          <a:xfrm>
            <a:off x="6199077" y="3803091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564352-F9E5-9CDB-968E-83B5594CA63C}"/>
              </a:ext>
            </a:extLst>
          </p:cNvPr>
          <p:cNvCxnSpPr>
            <a:cxnSpLocks/>
          </p:cNvCxnSpPr>
          <p:nvPr/>
        </p:nvCxnSpPr>
        <p:spPr>
          <a:xfrm>
            <a:off x="7162605" y="3799243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B38EAE-4CCF-640C-7A7B-AD6F186A82DD}"/>
              </a:ext>
            </a:extLst>
          </p:cNvPr>
          <p:cNvCxnSpPr>
            <a:cxnSpLocks/>
          </p:cNvCxnSpPr>
          <p:nvPr/>
        </p:nvCxnSpPr>
        <p:spPr>
          <a:xfrm>
            <a:off x="8097056" y="3799242"/>
            <a:ext cx="785058" cy="12228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6A90E2-BECF-1AC6-59C2-C1DC17F089CA}"/>
              </a:ext>
            </a:extLst>
          </p:cNvPr>
          <p:cNvCxnSpPr>
            <a:cxnSpLocks/>
          </p:cNvCxnSpPr>
          <p:nvPr/>
        </p:nvCxnSpPr>
        <p:spPr>
          <a:xfrm>
            <a:off x="6491384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428800-ACCC-9511-CA91-85B61A7172EB}"/>
              </a:ext>
            </a:extLst>
          </p:cNvPr>
          <p:cNvCxnSpPr>
            <a:cxnSpLocks/>
          </p:cNvCxnSpPr>
          <p:nvPr/>
        </p:nvCxnSpPr>
        <p:spPr>
          <a:xfrm>
            <a:off x="7458538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82241F-30BB-4AA7-6301-09D328F6120C}"/>
              </a:ext>
            </a:extLst>
          </p:cNvPr>
          <p:cNvCxnSpPr>
            <a:cxnSpLocks/>
          </p:cNvCxnSpPr>
          <p:nvPr/>
        </p:nvCxnSpPr>
        <p:spPr>
          <a:xfrm>
            <a:off x="8390555" y="5022126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EEC8E89-E2F0-58D7-9E46-98174B13D2DF}"/>
              </a:ext>
            </a:extLst>
          </p:cNvPr>
          <p:cNvSpPr/>
          <p:nvPr/>
        </p:nvSpPr>
        <p:spPr>
          <a:xfrm>
            <a:off x="6636911" y="4969111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D9B887E-FFDD-15A7-4E34-2347DB8E7EC6}"/>
              </a:ext>
            </a:extLst>
          </p:cNvPr>
          <p:cNvSpPr/>
          <p:nvPr/>
        </p:nvSpPr>
        <p:spPr>
          <a:xfrm>
            <a:off x="7592733" y="4962977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118437A-EE69-F63B-5EB9-C8F3F4A09130}"/>
              </a:ext>
            </a:extLst>
          </p:cNvPr>
          <p:cNvSpPr/>
          <p:nvPr/>
        </p:nvSpPr>
        <p:spPr>
          <a:xfrm>
            <a:off x="8542223" y="4974379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E4510F5-0027-8E65-7557-EC43DDDC466F}"/>
              </a:ext>
            </a:extLst>
          </p:cNvPr>
          <p:cNvCxnSpPr>
            <a:cxnSpLocks/>
          </p:cNvCxnSpPr>
          <p:nvPr/>
        </p:nvCxnSpPr>
        <p:spPr>
          <a:xfrm>
            <a:off x="7044542" y="5023951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CA3EB9A-9650-7F64-8F4C-72435D0B70DA}"/>
              </a:ext>
            </a:extLst>
          </p:cNvPr>
          <p:cNvCxnSpPr>
            <a:cxnSpLocks/>
          </p:cNvCxnSpPr>
          <p:nvPr/>
        </p:nvCxnSpPr>
        <p:spPr>
          <a:xfrm>
            <a:off x="8011696" y="5023951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3AB3629-8F03-B9CC-30D6-FF75B6AC89EC}"/>
              </a:ext>
            </a:extLst>
          </p:cNvPr>
          <p:cNvCxnSpPr>
            <a:cxnSpLocks/>
          </p:cNvCxnSpPr>
          <p:nvPr/>
        </p:nvCxnSpPr>
        <p:spPr>
          <a:xfrm>
            <a:off x="8943713" y="5023951"/>
            <a:ext cx="47559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28395525-D068-B871-2A64-D4E6656D1633}"/>
              </a:ext>
            </a:extLst>
          </p:cNvPr>
          <p:cNvSpPr/>
          <p:nvPr/>
        </p:nvSpPr>
        <p:spPr>
          <a:xfrm>
            <a:off x="9102225" y="4962977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7850D5E-D1A5-22D4-25D1-74132659E93E}"/>
              </a:ext>
            </a:extLst>
          </p:cNvPr>
          <p:cNvSpPr/>
          <p:nvPr/>
        </p:nvSpPr>
        <p:spPr>
          <a:xfrm>
            <a:off x="8815502" y="4969111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05B7D32-FED4-F923-8C84-3171F548B27D}"/>
              </a:ext>
            </a:extLst>
          </p:cNvPr>
          <p:cNvSpPr/>
          <p:nvPr/>
        </p:nvSpPr>
        <p:spPr>
          <a:xfrm>
            <a:off x="7875721" y="4969112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BCF1EAB-096A-D5D0-DF1F-AA90F33D8019}"/>
              </a:ext>
            </a:extLst>
          </p:cNvPr>
          <p:cNvSpPr/>
          <p:nvPr/>
        </p:nvSpPr>
        <p:spPr>
          <a:xfrm>
            <a:off x="8145059" y="4962977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FBB2FFD-4C0A-6213-6721-D269C295D453}"/>
              </a:ext>
            </a:extLst>
          </p:cNvPr>
          <p:cNvSpPr/>
          <p:nvPr/>
        </p:nvSpPr>
        <p:spPr>
          <a:xfrm>
            <a:off x="7188612" y="4974379"/>
            <a:ext cx="128211" cy="1060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5D1C654-2EBB-F2E8-B752-7EF52909CB99}"/>
              </a:ext>
            </a:extLst>
          </p:cNvPr>
          <p:cNvSpPr/>
          <p:nvPr/>
        </p:nvSpPr>
        <p:spPr>
          <a:xfrm>
            <a:off x="6918749" y="4975251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233FC65-6231-7B10-D843-73146F7DA048}"/>
              </a:ext>
            </a:extLst>
          </p:cNvPr>
          <p:cNvCxnSpPr>
            <a:cxnSpLocks/>
          </p:cNvCxnSpPr>
          <p:nvPr/>
        </p:nvCxnSpPr>
        <p:spPr>
          <a:xfrm flipV="1">
            <a:off x="7308987" y="4809679"/>
            <a:ext cx="0" cy="26775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black and grey building with a purple background&#10;&#10;Description automatically generated">
            <a:extLst>
              <a:ext uri="{FF2B5EF4-FFF2-40B4-BE49-F238E27FC236}">
                <a16:creationId xmlns:a16="http://schemas.microsoft.com/office/drawing/2014/main" id="{B294781D-97FC-7A52-807E-39914AF2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63" y="3422499"/>
            <a:ext cx="4542214" cy="242202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9FDD68F-7BC8-33AD-25CB-DB856266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976" y="3435500"/>
            <a:ext cx="4542214" cy="24090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6D817F-8DB9-0AEA-82EF-070BCAC31900}"/>
              </a:ext>
            </a:extLst>
          </p:cNvPr>
          <p:cNvSpPr/>
          <p:nvPr/>
        </p:nvSpPr>
        <p:spPr>
          <a:xfrm>
            <a:off x="3261980" y="5429027"/>
            <a:ext cx="155448" cy="1554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2D0174-4282-09D9-14B9-2E8FE22E7CDF}"/>
              </a:ext>
            </a:extLst>
          </p:cNvPr>
          <p:cNvSpPr/>
          <p:nvPr/>
        </p:nvSpPr>
        <p:spPr>
          <a:xfrm>
            <a:off x="3397067" y="5234298"/>
            <a:ext cx="128016" cy="128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E7EA24-CDD1-5C5C-2654-0E3DE6E4F4A7}"/>
              </a:ext>
            </a:extLst>
          </p:cNvPr>
          <p:cNvSpPr/>
          <p:nvPr/>
        </p:nvSpPr>
        <p:spPr>
          <a:xfrm>
            <a:off x="3505619" y="511136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88495D-19CD-A274-8F67-5864FB3BA108}"/>
              </a:ext>
            </a:extLst>
          </p:cNvPr>
          <p:cNvSpPr/>
          <p:nvPr/>
        </p:nvSpPr>
        <p:spPr>
          <a:xfrm>
            <a:off x="3577306" y="5004012"/>
            <a:ext cx="82296" cy="8229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0A5550-A75F-0235-D0EB-C7272F3918B7}"/>
              </a:ext>
            </a:extLst>
          </p:cNvPr>
          <p:cNvSpPr/>
          <p:nvPr/>
        </p:nvSpPr>
        <p:spPr>
          <a:xfrm>
            <a:off x="3637771" y="4919962"/>
            <a:ext cx="73152" cy="7315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97E37-2609-469C-A940-C4847069276A}"/>
              </a:ext>
            </a:extLst>
          </p:cNvPr>
          <p:cNvSpPr/>
          <p:nvPr/>
        </p:nvSpPr>
        <p:spPr>
          <a:xfrm>
            <a:off x="3687713" y="4851534"/>
            <a:ext cx="54864" cy="548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7BE4-79B0-A9D3-F05E-D6F7709A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r>
              <a:rPr lang="en-US" dirty="0"/>
              <a:t> </a:t>
            </a:r>
            <a:r>
              <a:rPr lang="uk-UA" dirty="0"/>
              <a:t>- теорія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78F1-A5CB-E4CF-C3A5-4C1359E8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75730" cy="4351337"/>
          </a:xfrm>
        </p:spPr>
        <p:txBody>
          <a:bodyPr/>
          <a:lstStyle/>
          <a:p>
            <a:r>
              <a:rPr lang="uk-UA" dirty="0"/>
              <a:t>Зосередимося на напрямленому світлі, тобто на сонці</a:t>
            </a:r>
          </a:p>
          <a:p>
            <a:pPr lvl="1"/>
            <a:r>
              <a:rPr lang="uk-UA" dirty="0"/>
              <a:t>Якщо пам'ятаєте, воно випромінює паралельні промені світла у одному напрямку</a:t>
            </a:r>
          </a:p>
          <a:p>
            <a:r>
              <a:rPr lang="uk-UA" dirty="0"/>
              <a:t>Деякі промені потрапляють на землю, а інші – на зелений квадрат</a:t>
            </a:r>
          </a:p>
          <a:p>
            <a:pPr lvl="1"/>
            <a:r>
              <a:rPr lang="uk-UA" dirty="0"/>
              <a:t>Ці промені освітлюють його поверхню, але далі вже не проходять</a:t>
            </a:r>
          </a:p>
          <a:p>
            <a:pPr lvl="1"/>
            <a:r>
              <a:rPr lang="uk-UA" dirty="0"/>
              <a:t>Це означає що поверхня під квадратом залишається неосвітленою, і це створює </a:t>
            </a:r>
            <a:r>
              <a:rPr lang="uk-UA" b="1" dirty="0"/>
              <a:t>тінь</a:t>
            </a:r>
            <a:r>
              <a:rPr lang="en-US" b="1" dirty="0"/>
              <a:t>/shadow</a:t>
            </a:r>
            <a:endParaRPr lang="uk-UA" b="1" dirty="0"/>
          </a:p>
          <a:p>
            <a:r>
              <a:rPr lang="uk-UA" dirty="0"/>
              <a:t>Ми шукаємо спосіб визначити, чи фрагмент під час </a:t>
            </a:r>
            <a:r>
              <a:rPr lang="uk-UA" dirty="0" err="1"/>
              <a:t>растеризації</a:t>
            </a:r>
            <a:r>
              <a:rPr lang="uk-UA" dirty="0"/>
              <a:t> світу знаходиться у тіні чи ні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644C62-E667-932A-83AA-33B67D11C06E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071B9D-9173-80D2-E792-8D8D15424EE6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073ABA-053B-0BBB-C9A6-8B268077A37A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6DFDE5-B028-F2C2-6C0F-71340E4F7B25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05656C-3C32-B82D-5FC1-8ADDAA614D42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106C0-36A5-7167-2AE9-8C140C09F751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5A6F88-CE88-9C19-C26D-58DBD69C9B9A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4648A6-9B31-1BBD-F00B-2B1D30544714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6F6A1E-7F40-519F-F5EC-95A5B0C6A9EF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C7A711-9649-4783-A04A-203765D45F0F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036142-51C9-DB11-ABFB-9515C2539004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8A873-E0F8-DB9D-53E9-93F05EDCFD81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35FB2A-F467-04B3-6EFE-BD84CF627899}"/>
              </a:ext>
            </a:extLst>
          </p:cNvPr>
          <p:cNvCxnSpPr>
            <a:cxnSpLocks/>
          </p:cNvCxnSpPr>
          <p:nvPr/>
        </p:nvCxnSpPr>
        <p:spPr>
          <a:xfrm flipH="1">
            <a:off x="8510010" y="4368241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76F759-9BCD-5DB3-8C53-DDA9B8F5945A}"/>
              </a:ext>
            </a:extLst>
          </p:cNvPr>
          <p:cNvCxnSpPr>
            <a:cxnSpLocks/>
          </p:cNvCxnSpPr>
          <p:nvPr/>
        </p:nvCxnSpPr>
        <p:spPr>
          <a:xfrm flipH="1">
            <a:off x="10802314" y="4359968"/>
            <a:ext cx="108255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C86B79-BE53-4D02-3E8E-A2532A0A1B2B}"/>
              </a:ext>
            </a:extLst>
          </p:cNvPr>
          <p:cNvCxnSpPr>
            <a:cxnSpLocks/>
          </p:cNvCxnSpPr>
          <p:nvPr/>
        </p:nvCxnSpPr>
        <p:spPr>
          <a:xfrm flipH="1">
            <a:off x="9138660" y="2764032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094B6-84F1-68FC-F6EC-BBFD67E3ED63}"/>
              </a:ext>
            </a:extLst>
          </p:cNvPr>
          <p:cNvCxnSpPr>
            <a:cxnSpLocks/>
          </p:cNvCxnSpPr>
          <p:nvPr/>
        </p:nvCxnSpPr>
        <p:spPr>
          <a:xfrm flipV="1">
            <a:off x="9138659" y="2764032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62A6F-3919-7487-28CA-4D984FD3250B}"/>
              </a:ext>
            </a:extLst>
          </p:cNvPr>
          <p:cNvCxnSpPr>
            <a:cxnSpLocks/>
          </p:cNvCxnSpPr>
          <p:nvPr/>
        </p:nvCxnSpPr>
        <p:spPr>
          <a:xfrm>
            <a:off x="9618416" y="2763525"/>
            <a:ext cx="967508" cy="160771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73F229-CC33-3E99-91EB-C0B4180A3AC2}"/>
              </a:ext>
            </a:extLst>
          </p:cNvPr>
          <p:cNvCxnSpPr>
            <a:cxnSpLocks/>
          </p:cNvCxnSpPr>
          <p:nvPr/>
        </p:nvCxnSpPr>
        <p:spPr>
          <a:xfrm>
            <a:off x="9206215" y="2762024"/>
            <a:ext cx="1011334" cy="163328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29A3FC-29D6-9C2D-066A-1CA456288C25}"/>
              </a:ext>
            </a:extLst>
          </p:cNvPr>
          <p:cNvCxnSpPr>
            <a:cxnSpLocks/>
          </p:cNvCxnSpPr>
          <p:nvPr/>
        </p:nvCxnSpPr>
        <p:spPr>
          <a:xfrm>
            <a:off x="9150275" y="3215461"/>
            <a:ext cx="733466" cy="11644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n 33">
            <a:extLst>
              <a:ext uri="{FF2B5EF4-FFF2-40B4-BE49-F238E27FC236}">
                <a16:creationId xmlns:a16="http://schemas.microsoft.com/office/drawing/2014/main" id="{47A9175A-09A5-8DD7-E03E-15990CDAF12E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CCD779-5FDC-1B44-EC98-A0F6CDEAE0DB}"/>
              </a:ext>
            </a:extLst>
          </p:cNvPr>
          <p:cNvSpPr/>
          <p:nvPr/>
        </p:nvSpPr>
        <p:spPr>
          <a:xfrm>
            <a:off x="9092330" y="2656218"/>
            <a:ext cx="195083" cy="1631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902249-77C7-CF0B-16C9-A4AE017B768A}"/>
              </a:ext>
            </a:extLst>
          </p:cNvPr>
          <p:cNvSpPr/>
          <p:nvPr/>
        </p:nvSpPr>
        <p:spPr>
          <a:xfrm>
            <a:off x="9491489" y="2656218"/>
            <a:ext cx="195083" cy="1631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F5B73B-9570-B780-676B-DEBE127BAC50}"/>
              </a:ext>
            </a:extLst>
          </p:cNvPr>
          <p:cNvSpPr/>
          <p:nvPr/>
        </p:nvSpPr>
        <p:spPr>
          <a:xfrm>
            <a:off x="9024791" y="3110912"/>
            <a:ext cx="195083" cy="1631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Camera">
                <a:extLst>
                  <a:ext uri="{FF2B5EF4-FFF2-40B4-BE49-F238E27FC236}">
                    <a16:creationId xmlns:a16="http://schemas.microsoft.com/office/drawing/2014/main" id="{E3E0C28F-A17D-B19D-EB5F-75A48250F5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Camera">
                <a:extLst>
                  <a:ext uri="{FF2B5EF4-FFF2-40B4-BE49-F238E27FC236}">
                    <a16:creationId xmlns:a16="http://schemas.microsoft.com/office/drawing/2014/main" id="{E3E0C28F-A17D-B19D-EB5F-75A48250F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E0CE8CE5-A613-6308-C9B7-2E86C21839BD}"/>
              </a:ext>
            </a:extLst>
          </p:cNvPr>
          <p:cNvSpPr/>
          <p:nvPr/>
        </p:nvSpPr>
        <p:spPr>
          <a:xfrm>
            <a:off x="10378971" y="4305960"/>
            <a:ext cx="128211" cy="106027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D57AF2-03C6-49AC-7FCB-A669D541EB50}"/>
              </a:ext>
            </a:extLst>
          </p:cNvPr>
          <p:cNvSpPr/>
          <p:nvPr/>
        </p:nvSpPr>
        <p:spPr>
          <a:xfrm>
            <a:off x="9057937" y="4328759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58B2D9-387F-8AE0-32D6-CE8A2D0CDCAF}"/>
              </a:ext>
            </a:extLst>
          </p:cNvPr>
          <p:cNvCxnSpPr>
            <a:endCxn id="39" idx="1"/>
          </p:cNvCxnSpPr>
          <p:nvPr/>
        </p:nvCxnSpPr>
        <p:spPr>
          <a:xfrm>
            <a:off x="7535457" y="3617553"/>
            <a:ext cx="2862290" cy="703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32C7237-813C-4401-0A57-35C18C5ACE7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535457" y="3617553"/>
            <a:ext cx="1541256" cy="726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3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A6ED-38BB-635C-B969-B41EF545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E163-2215-5AE2-CA21-E811BC71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Зсув глибини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063E-14E8-E517-54F4-9F51574B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631811" cy="4351337"/>
          </a:xfrm>
        </p:spPr>
        <p:txBody>
          <a:bodyPr/>
          <a:lstStyle/>
          <a:p>
            <a:r>
              <a:rPr lang="uk-UA" dirty="0"/>
              <a:t>Але скільки потрібно додавати до глибини в карті тіней</a:t>
            </a:r>
            <a:r>
              <a:rPr lang="en-US" dirty="0"/>
              <a:t>?</a:t>
            </a:r>
            <a:endParaRPr lang="uk-UA" dirty="0"/>
          </a:p>
          <a:p>
            <a:r>
              <a:rPr lang="uk-UA" dirty="0"/>
              <a:t>Відповідь – ніхто не знає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uk-UA" dirty="0">
                <a:sym typeface="Wingdings" panose="05000000000000000000" pitchFamily="2" charset="2"/>
              </a:rPr>
              <a:t> Це параметр якого треба налаштовувати, поки не отримаєте добрі результати </a:t>
            </a:r>
            <a:endParaRPr lang="en-US" dirty="0"/>
          </a:p>
          <a:p>
            <a:r>
              <a:rPr lang="uk-UA" dirty="0"/>
              <a:t>Якщо </a:t>
            </a:r>
            <a:r>
              <a:rPr lang="uk-UA" dirty="0" err="1"/>
              <a:t>додасте</a:t>
            </a:r>
            <a:r>
              <a:rPr lang="uk-UA" dirty="0"/>
              <a:t> занадто велике число, то тінь уже не буде причеплений до об'єкту, створюючи </a:t>
            </a:r>
            <a:r>
              <a:rPr lang="uk-UA" b="1" dirty="0"/>
              <a:t>ефект Пітера </a:t>
            </a:r>
            <a:r>
              <a:rPr lang="uk-UA" b="1" dirty="0" err="1"/>
              <a:t>Пена</a:t>
            </a:r>
            <a:r>
              <a:rPr lang="en-US" b="1" dirty="0"/>
              <a:t>/peter panning</a:t>
            </a:r>
            <a:endParaRPr lang="uk-UA" b="1" dirty="0"/>
          </a:p>
          <a:p>
            <a:r>
              <a:rPr lang="uk-UA" dirty="0"/>
              <a:t>Існують способи пом'якшити цю проблему, хоча ідеального рішення не існує</a:t>
            </a:r>
            <a:endParaRPr lang="en-US" dirty="0"/>
          </a:p>
        </p:txBody>
      </p:sp>
      <p:pic>
        <p:nvPicPr>
          <p:cNvPr id="5" name="Picture 4" descr="A black rectangular object with a purple background&#10;&#10;Description automatically generated">
            <a:extLst>
              <a:ext uri="{FF2B5EF4-FFF2-40B4-BE49-F238E27FC236}">
                <a16:creationId xmlns:a16="http://schemas.microsoft.com/office/drawing/2014/main" id="{C607F791-2C05-CFF4-18F5-4CB8A8FB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39" y="1109919"/>
            <a:ext cx="4726178" cy="2509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B8200-724E-7691-74F4-274ECC6D2ABD}"/>
              </a:ext>
            </a:extLst>
          </p:cNvPr>
          <p:cNvSpPr/>
          <p:nvPr/>
        </p:nvSpPr>
        <p:spPr>
          <a:xfrm>
            <a:off x="8934450" y="2561210"/>
            <a:ext cx="825500" cy="571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Peter Pan Taught Me About Shadows">
            <a:extLst>
              <a:ext uri="{FF2B5EF4-FFF2-40B4-BE49-F238E27FC236}">
                <a16:creationId xmlns:a16="http://schemas.microsoft.com/office/drawing/2014/main" id="{78996464-590E-650D-FBAA-EBA96E80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26" y="3853694"/>
            <a:ext cx="2422525" cy="22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F369-ED30-26B1-23DC-2F343C09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Роздільна здатність тіні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E374-1EE3-2223-ED5C-006AE7D5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584741" cy="4351337"/>
          </a:xfrm>
        </p:spPr>
        <p:txBody>
          <a:bodyPr/>
          <a:lstStyle/>
          <a:p>
            <a:r>
              <a:rPr lang="uk-UA" dirty="0"/>
              <a:t>Ідеальний спосіб розв'язування цієї проблеми – мати достатню роздільну здатність у карті тіней</a:t>
            </a:r>
          </a:p>
          <a:p>
            <a:pPr lvl="1"/>
            <a:r>
              <a:rPr lang="uk-UA" dirty="0"/>
              <a:t>Якби карта мала окремий </a:t>
            </a:r>
            <a:r>
              <a:rPr lang="uk-UA" dirty="0" err="1"/>
              <a:t>тексель</a:t>
            </a:r>
            <a:r>
              <a:rPr lang="uk-UA" dirty="0"/>
              <a:t> для кожного пікселя, який </a:t>
            </a:r>
            <a:r>
              <a:rPr lang="uk-UA" dirty="0" err="1"/>
              <a:t>растеризуємо</a:t>
            </a:r>
            <a:r>
              <a:rPr lang="uk-UA" dirty="0"/>
              <a:t>, то ми б уникнули таких проблем</a:t>
            </a:r>
          </a:p>
          <a:p>
            <a:pPr lvl="1"/>
            <a:r>
              <a:rPr lang="uk-UA" dirty="0"/>
              <a:t>Очевидно, </a:t>
            </a:r>
            <a:r>
              <a:rPr lang="uk-UA" dirty="0" err="1"/>
              <a:t>растеризувати</a:t>
            </a:r>
            <a:r>
              <a:rPr lang="uk-UA" dirty="0"/>
              <a:t> таку точну карту важко, і потрібна роздільна здатність не є однаковою у сцені</a:t>
            </a:r>
          </a:p>
          <a:p>
            <a:r>
              <a:rPr lang="uk-UA" dirty="0"/>
              <a:t>Крім того, роздільна здатність карти тіней є рівномірною у світі, тоді як необхідна роздільна здатність тіней на екрані не є такою</a:t>
            </a:r>
          </a:p>
          <a:p>
            <a:r>
              <a:rPr lang="uk-UA" dirty="0"/>
              <a:t>Щоб ідеально покрити світ з картою тіней і не мати артефактів, нам би знадобилася величезна карта, яку було б практично неможливо </a:t>
            </a:r>
            <a:r>
              <a:rPr lang="uk-UA" dirty="0" err="1"/>
              <a:t>рендерити</a:t>
            </a:r>
            <a:endParaRPr lang="en-US" dirty="0"/>
          </a:p>
        </p:txBody>
      </p:sp>
      <p:pic>
        <p:nvPicPr>
          <p:cNvPr id="91" name="Picture 90" descr="A video game of a building with many colorful banners&#10;&#10;Description automatically generated">
            <a:extLst>
              <a:ext uri="{FF2B5EF4-FFF2-40B4-BE49-F238E27FC236}">
                <a16:creationId xmlns:a16="http://schemas.microsoft.com/office/drawing/2014/main" id="{E0A28379-AD05-C11E-A997-4BA9F2A6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12" y="1231106"/>
            <a:ext cx="4411938" cy="2412199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271AA66-C27E-B547-D4EC-15C88578F75F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7392712" y="2062956"/>
            <a:ext cx="1821138" cy="25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8DED0CB-A810-694A-8CAB-8FCCD8A429CB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 flipV="1">
            <a:off x="9213850" y="2088356"/>
            <a:ext cx="12700" cy="468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E1A18C9-C6A9-622F-69B9-56982E0AE936}"/>
              </a:ext>
            </a:extLst>
          </p:cNvPr>
          <p:cNvCxnSpPr>
            <a:cxnSpLocks/>
          </p:cNvCxnSpPr>
          <p:nvPr/>
        </p:nvCxnSpPr>
        <p:spPr>
          <a:xfrm flipH="1">
            <a:off x="8934450" y="2556668"/>
            <a:ext cx="292100" cy="1086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9D72352-6366-D1E0-81BD-090DA281CF7F}"/>
              </a:ext>
            </a:extLst>
          </p:cNvPr>
          <p:cNvSpPr/>
          <p:nvPr/>
        </p:nvSpPr>
        <p:spPr>
          <a:xfrm>
            <a:off x="7392712" y="2062956"/>
            <a:ext cx="1224235" cy="1580339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F0E10D3-E714-5749-BC69-F4C0B199CE0D}"/>
              </a:ext>
            </a:extLst>
          </p:cNvPr>
          <p:cNvSpPr/>
          <p:nvPr/>
        </p:nvSpPr>
        <p:spPr>
          <a:xfrm>
            <a:off x="8623300" y="2069306"/>
            <a:ext cx="406400" cy="1581150"/>
          </a:xfrm>
          <a:custGeom>
            <a:avLst/>
            <a:gdLst>
              <a:gd name="connsiteX0" fmla="*/ 0 w 406400"/>
              <a:gd name="connsiteY0" fmla="*/ 0 h 1581150"/>
              <a:gd name="connsiteX1" fmla="*/ 336550 w 406400"/>
              <a:gd name="connsiteY1" fmla="*/ 12700 h 1581150"/>
              <a:gd name="connsiteX2" fmla="*/ 406400 w 406400"/>
              <a:gd name="connsiteY2" fmla="*/ 1193800 h 1581150"/>
              <a:gd name="connsiteX3" fmla="*/ 311150 w 406400"/>
              <a:gd name="connsiteY3" fmla="*/ 1581150 h 1581150"/>
              <a:gd name="connsiteX4" fmla="*/ 6350 w 406400"/>
              <a:gd name="connsiteY4" fmla="*/ 1568450 h 1581150"/>
              <a:gd name="connsiteX5" fmla="*/ 0 w 406400"/>
              <a:gd name="connsiteY5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400" h="1581150">
                <a:moveTo>
                  <a:pt x="0" y="0"/>
                </a:moveTo>
                <a:lnTo>
                  <a:pt x="336550" y="12700"/>
                </a:lnTo>
                <a:lnTo>
                  <a:pt x="406400" y="1193800"/>
                </a:lnTo>
                <a:lnTo>
                  <a:pt x="311150" y="1581150"/>
                </a:lnTo>
                <a:lnTo>
                  <a:pt x="6350" y="1568450"/>
                </a:lnTo>
                <a:cubicBezTo>
                  <a:pt x="4233" y="1047750"/>
                  <a:pt x="2117" y="527050"/>
                  <a:pt x="0" y="0"/>
                </a:cubicBez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F7FC00B-1048-6373-E66D-B481175A002D}"/>
              </a:ext>
            </a:extLst>
          </p:cNvPr>
          <p:cNvSpPr/>
          <p:nvPr/>
        </p:nvSpPr>
        <p:spPr>
          <a:xfrm>
            <a:off x="8959850" y="2082006"/>
            <a:ext cx="266700" cy="1193800"/>
          </a:xfrm>
          <a:custGeom>
            <a:avLst/>
            <a:gdLst>
              <a:gd name="connsiteX0" fmla="*/ 0 w 266700"/>
              <a:gd name="connsiteY0" fmla="*/ 0 h 1193800"/>
              <a:gd name="connsiteX1" fmla="*/ 254000 w 266700"/>
              <a:gd name="connsiteY1" fmla="*/ 6350 h 1193800"/>
              <a:gd name="connsiteX2" fmla="*/ 266700 w 266700"/>
              <a:gd name="connsiteY2" fmla="*/ 508000 h 1193800"/>
              <a:gd name="connsiteX3" fmla="*/ 82550 w 266700"/>
              <a:gd name="connsiteY3" fmla="*/ 1193800 h 1193800"/>
              <a:gd name="connsiteX4" fmla="*/ 0 w 266700"/>
              <a:gd name="connsiteY4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1193800">
                <a:moveTo>
                  <a:pt x="0" y="0"/>
                </a:moveTo>
                <a:lnTo>
                  <a:pt x="254000" y="6350"/>
                </a:lnTo>
                <a:lnTo>
                  <a:pt x="266700" y="508000"/>
                </a:lnTo>
                <a:lnTo>
                  <a:pt x="82550" y="1193800"/>
                </a:ln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6108160-8911-E432-0195-A0F1E0EA1062}"/>
              </a:ext>
            </a:extLst>
          </p:cNvPr>
          <p:cNvSpPr txBox="1"/>
          <p:nvPr/>
        </p:nvSpPr>
        <p:spPr>
          <a:xfrm>
            <a:off x="6899931" y="259140"/>
            <a:ext cx="2032000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 потрібна велика роздільна здатність, щоб покрити кожен піксель окремим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тексельом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тіні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A2BB5F-4FA0-D9E9-93EE-244A03691429}"/>
              </a:ext>
            </a:extLst>
          </p:cNvPr>
          <p:cNvSpPr txBox="1"/>
          <p:nvPr/>
        </p:nvSpPr>
        <p:spPr>
          <a:xfrm>
            <a:off x="7604974" y="3723429"/>
            <a:ext cx="2283287" cy="15696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 потрібно менше роздільної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здатности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хочай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в світі ця частина займає стільки ж місця, скільки і виділена червона область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150EC8-8019-3B1F-E091-EF976F620C46}"/>
              </a:ext>
            </a:extLst>
          </p:cNvPr>
          <p:cNvSpPr txBox="1"/>
          <p:nvPr/>
        </p:nvSpPr>
        <p:spPr>
          <a:xfrm>
            <a:off x="9672257" y="1530326"/>
            <a:ext cx="1912662" cy="181588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Тут потрібно ще менше роздільної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здастности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, а от у світі ця частина ідеально відповідає розмірам зеленої та червоної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0314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2" grpId="0" animBg="1"/>
      <p:bldP spid="113" grpId="0" animBg="1"/>
      <p:bldP spid="1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D8D7-24FC-7EAD-EE88-E1DBA618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405A-341B-7473-3A2E-9B9DF1C3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Зсув глибини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DDAC4-F3F4-0F1A-22C8-BDC0A400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25226" cy="4351337"/>
          </a:xfrm>
        </p:spPr>
        <p:txBody>
          <a:bodyPr/>
          <a:lstStyle/>
          <a:p>
            <a:r>
              <a:rPr lang="uk-UA" dirty="0"/>
              <a:t>Тож не втечемо від цієї проблеми і мусимо застосовувати зсув глибини</a:t>
            </a:r>
          </a:p>
          <a:p>
            <a:pPr lvl="1"/>
            <a:r>
              <a:rPr lang="uk-UA" dirty="0" err="1"/>
              <a:t>Переаналізуємо</a:t>
            </a:r>
            <a:r>
              <a:rPr lang="uk-UA" dirty="0"/>
              <a:t>, як поводиться реконструйована поверхня в різних ситуаціях</a:t>
            </a:r>
          </a:p>
          <a:p>
            <a:r>
              <a:rPr lang="uk-UA" dirty="0"/>
              <a:t>Що відбувається, коли поверхня об'єкта перпендикулярна до променів світла</a:t>
            </a:r>
            <a:r>
              <a:rPr lang="en-US" dirty="0"/>
              <a:t>?</a:t>
            </a:r>
          </a:p>
          <a:p>
            <a:pPr lvl="1"/>
            <a:r>
              <a:rPr lang="uk-UA" dirty="0"/>
              <a:t>У такій ситуацій, реконструйована поверхня однакова з реальною, і ми не потребуємо жодного зсуву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BADA09-1CA7-E301-D114-A3FF800FF7E7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956290" cy="15074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CEA4E6-283D-FCED-2347-6121DB69B355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023532" cy="163250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E9A138-63D4-59E0-D3CD-FF726D9C88C3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693590" cy="10521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983AFD-49A9-2577-9F08-08BFF6E3D03B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573868" cy="90610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A7F61-CA03-BCD7-363D-AC3C2489CF0C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209060" cy="19222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A7E6D1-C0F5-0241-4272-BE957E67D786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480144" cy="76640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92AA03-97D1-7980-FB86-26EAC311BADF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764511" cy="11886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CBBDA-A872-1E16-1F35-F31D14C6EB70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845872" cy="13384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363FC-E36F-4C54-7EAA-45825AB4B892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63E12E-111B-F1AD-158B-6A134169EF05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FBE3C3-092B-C5AF-8EE5-70951F352748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782CED-BAD2-58EA-6FCA-24011F87D9D5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155535-51BE-C081-5158-F79B95A18F89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A55E37-FA86-64C7-8926-79756163F043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4BB20-D9E6-7620-AEAC-219735AD2F52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68181-BDD9-A444-E751-E76FFD89895C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1CC2D2-D878-8464-752F-186EF444D6EA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297EA-F478-6829-4F8E-045B1DB52653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7921BD-A571-2A29-534F-B5B6A5D24790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13CD78-8E10-64AC-0AEA-E77F7DDCB1CD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23ED43-1438-A7DA-8EAC-9F2789EC8165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n 29">
            <a:extLst>
              <a:ext uri="{FF2B5EF4-FFF2-40B4-BE49-F238E27FC236}">
                <a16:creationId xmlns:a16="http://schemas.microsoft.com/office/drawing/2014/main" id="{D16C3765-6507-C4CE-C499-061FDC37D519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D51613-D491-DCE3-032B-57A0D2F1AB1E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B99BD3-A1D8-FC64-8103-38D64204A5FD}"/>
              </a:ext>
            </a:extLst>
          </p:cNvPr>
          <p:cNvSpPr/>
          <p:nvPr/>
        </p:nvSpPr>
        <p:spPr>
          <a:xfrm>
            <a:off x="8375129" y="2020908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336492-1029-B68E-E95B-CB79A5599DB7}"/>
              </a:ext>
            </a:extLst>
          </p:cNvPr>
          <p:cNvSpPr/>
          <p:nvPr/>
        </p:nvSpPr>
        <p:spPr>
          <a:xfrm>
            <a:off x="87663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571A15-0828-5309-1416-E12941EED3A7}"/>
              </a:ext>
            </a:extLst>
          </p:cNvPr>
          <p:cNvSpPr/>
          <p:nvPr/>
        </p:nvSpPr>
        <p:spPr>
          <a:xfrm>
            <a:off x="7257090" y="202006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BAF340-33E2-E07C-6AE1-6FF3E5E4DF2E}"/>
              </a:ext>
            </a:extLst>
          </p:cNvPr>
          <p:cNvSpPr/>
          <p:nvPr/>
        </p:nvSpPr>
        <p:spPr>
          <a:xfrm>
            <a:off x="7648263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FC846F-C5EF-CBD4-F0B1-388400499C23}"/>
              </a:ext>
            </a:extLst>
          </p:cNvPr>
          <p:cNvSpPr/>
          <p:nvPr/>
        </p:nvSpPr>
        <p:spPr>
          <a:xfrm>
            <a:off x="9563396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6E56BC-FDD0-2A44-C877-61B01CCC3A26}"/>
              </a:ext>
            </a:extLst>
          </p:cNvPr>
          <p:cNvSpPr/>
          <p:nvPr/>
        </p:nvSpPr>
        <p:spPr>
          <a:xfrm>
            <a:off x="9927929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5FF889-BFB3-DFFB-7D71-FF46ABEF42B0}"/>
              </a:ext>
            </a:extLst>
          </p:cNvPr>
          <p:cNvSpPr/>
          <p:nvPr/>
        </p:nvSpPr>
        <p:spPr>
          <a:xfrm>
            <a:off x="103191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6BCF29-5B12-DEAD-5175-E2F20D08093B}"/>
              </a:ext>
            </a:extLst>
          </p:cNvPr>
          <p:cNvSpPr/>
          <p:nvPr/>
        </p:nvSpPr>
        <p:spPr>
          <a:xfrm>
            <a:off x="9145830" y="202040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22616A-79E8-93CD-DEF6-0177C4D3ED17}"/>
              </a:ext>
            </a:extLst>
          </p:cNvPr>
          <p:cNvCxnSpPr>
            <a:cxnSpLocks/>
          </p:cNvCxnSpPr>
          <p:nvPr/>
        </p:nvCxnSpPr>
        <p:spPr>
          <a:xfrm flipV="1">
            <a:off x="8349522" y="2783367"/>
            <a:ext cx="2601560" cy="13376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2258DEE-5005-BD60-920B-06D6ED27725C}"/>
              </a:ext>
            </a:extLst>
          </p:cNvPr>
          <p:cNvSpPr/>
          <p:nvPr/>
        </p:nvSpPr>
        <p:spPr>
          <a:xfrm rot="19875872">
            <a:off x="8759761" y="3718434"/>
            <a:ext cx="146304" cy="146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B09521-0870-8F3E-4BA3-DE5797A770D9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094464" cy="17929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7C9C2A-1F8A-EDAA-1928-A49E6625CDA7}"/>
              </a:ext>
            </a:extLst>
          </p:cNvPr>
          <p:cNvCxnSpPr>
            <a:cxnSpLocks/>
          </p:cNvCxnSpPr>
          <p:nvPr/>
        </p:nvCxnSpPr>
        <p:spPr>
          <a:xfrm flipV="1">
            <a:off x="8357184" y="2777850"/>
            <a:ext cx="2601560" cy="1337647"/>
          </a:xfrm>
          <a:prstGeom prst="line">
            <a:avLst/>
          </a:prstGeom>
          <a:ln w="38100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FD09-8661-7902-6A1F-562AC2F9F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AE4B-BA35-D8C0-5D45-1CA903E1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Зсув глибини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7032-C2AF-A728-9639-2D2C9CE54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25226" cy="4351337"/>
          </a:xfrm>
        </p:spPr>
        <p:txBody>
          <a:bodyPr/>
          <a:lstStyle/>
          <a:p>
            <a:r>
              <a:rPr lang="uk-UA" dirty="0"/>
              <a:t>Тож не втечемо від цієї проблеми і мусимо застосовувати зсув глибини</a:t>
            </a:r>
          </a:p>
          <a:p>
            <a:pPr lvl="1"/>
            <a:r>
              <a:rPr lang="uk-UA" dirty="0" err="1"/>
              <a:t>Переаналізуємо</a:t>
            </a:r>
            <a:r>
              <a:rPr lang="uk-UA" dirty="0"/>
              <a:t>, як поводиться реконструйована поверхня в різних ситуаціях</a:t>
            </a:r>
          </a:p>
          <a:p>
            <a:r>
              <a:rPr lang="uk-UA" dirty="0"/>
              <a:t>Що відбувається, коли поверхня об'єкта перпендикулярна до променів світла</a:t>
            </a:r>
            <a:r>
              <a:rPr lang="en-US" dirty="0"/>
              <a:t>?</a:t>
            </a:r>
          </a:p>
          <a:p>
            <a:pPr lvl="1"/>
            <a:r>
              <a:rPr lang="uk-UA" dirty="0"/>
              <a:t>У такій ситуацій, реконструйована поверхня однакова з реальною, і ми не потребуємо жодного зсуву</a:t>
            </a:r>
            <a:endParaRPr lang="en-US" dirty="0"/>
          </a:p>
          <a:p>
            <a:r>
              <a:rPr lang="uk-UA" dirty="0"/>
              <a:t>А що відбувається коли поверхня майже паралельна до світла</a:t>
            </a:r>
            <a:r>
              <a:rPr lang="en-US" dirty="0"/>
              <a:t>?</a:t>
            </a:r>
            <a:endParaRPr lang="uk-UA" dirty="0"/>
          </a:p>
          <a:p>
            <a:pPr lvl="1"/>
            <a:r>
              <a:rPr lang="uk-UA" dirty="0"/>
              <a:t>Помилки від реконструкції стають більшими, і нам потрібен великий зсув, щоб далі отримати правильне освітлення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E79077-B598-9322-29F9-3A4A7B063475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B25E68-5010-2C05-C474-2AC67E2518DC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F75E14-39EF-21F0-0905-844D8EF9F89B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59663-375F-07A5-72A1-D230CBC1C9AC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61D6C-8D94-B85B-DE6A-0D0B2C07A36C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3879D-8F9C-B00C-98E1-8F3A9ACE825A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5FE02A-6D43-D55D-27F0-2B43CFD78534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35515B-DB26-DCCA-93B1-ADECEF406934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FBD6CF-A6AE-D793-016D-C2C5F2B3B767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AC828BA-03F4-22E6-9BC8-71784D15F4F1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6D961-C79A-4F7D-04DA-DCC62D37A27C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73A1A3-54FB-72ED-35DF-068CACEC3F1A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5D834-71E2-6FF0-4462-19D932175345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n 29">
            <a:extLst>
              <a:ext uri="{FF2B5EF4-FFF2-40B4-BE49-F238E27FC236}">
                <a16:creationId xmlns:a16="http://schemas.microsoft.com/office/drawing/2014/main" id="{4FA65FE7-4AEB-3828-262A-C8C8897DFCB1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7194F0-A807-DD0F-6614-B4766BB3400E}"/>
              </a:ext>
            </a:extLst>
          </p:cNvPr>
          <p:cNvSpPr/>
          <p:nvPr/>
        </p:nvSpPr>
        <p:spPr>
          <a:xfrm>
            <a:off x="8010596" y="202095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554FE2-E796-1E12-E935-111DF656E31A}"/>
              </a:ext>
            </a:extLst>
          </p:cNvPr>
          <p:cNvSpPr/>
          <p:nvPr/>
        </p:nvSpPr>
        <p:spPr>
          <a:xfrm>
            <a:off x="8375129" y="2020908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117E23-B1F0-5253-0FEB-606131CD1AAE}"/>
              </a:ext>
            </a:extLst>
          </p:cNvPr>
          <p:cNvSpPr/>
          <p:nvPr/>
        </p:nvSpPr>
        <p:spPr>
          <a:xfrm>
            <a:off x="87663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DBB38F-1D74-6A16-8238-A5B3A7CB9A47}"/>
              </a:ext>
            </a:extLst>
          </p:cNvPr>
          <p:cNvSpPr/>
          <p:nvPr/>
        </p:nvSpPr>
        <p:spPr>
          <a:xfrm>
            <a:off x="7257090" y="202006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867F5A-4605-4DAE-A910-CE51F8F13E36}"/>
              </a:ext>
            </a:extLst>
          </p:cNvPr>
          <p:cNvSpPr/>
          <p:nvPr/>
        </p:nvSpPr>
        <p:spPr>
          <a:xfrm>
            <a:off x="7648263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633DBD-4753-D91C-3701-64041FE0982A}"/>
              </a:ext>
            </a:extLst>
          </p:cNvPr>
          <p:cNvSpPr/>
          <p:nvPr/>
        </p:nvSpPr>
        <p:spPr>
          <a:xfrm>
            <a:off x="9563396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692B57-6CD8-E9B4-B181-AD2340A8AFCA}"/>
              </a:ext>
            </a:extLst>
          </p:cNvPr>
          <p:cNvSpPr/>
          <p:nvPr/>
        </p:nvSpPr>
        <p:spPr>
          <a:xfrm>
            <a:off x="9927929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9E72C3-A10E-FF44-51B4-82A5F2F416B8}"/>
              </a:ext>
            </a:extLst>
          </p:cNvPr>
          <p:cNvSpPr/>
          <p:nvPr/>
        </p:nvSpPr>
        <p:spPr>
          <a:xfrm>
            <a:off x="10319102" y="2020824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F9F571-F622-9D05-7811-65CC8B5D39E8}"/>
              </a:ext>
            </a:extLst>
          </p:cNvPr>
          <p:cNvSpPr/>
          <p:nvPr/>
        </p:nvSpPr>
        <p:spPr>
          <a:xfrm>
            <a:off x="9145830" y="2020400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0AB820-4AAE-38EC-3489-2938E1C96896}"/>
              </a:ext>
            </a:extLst>
          </p:cNvPr>
          <p:cNvCxnSpPr>
            <a:cxnSpLocks/>
          </p:cNvCxnSpPr>
          <p:nvPr/>
        </p:nvCxnSpPr>
        <p:spPr>
          <a:xfrm>
            <a:off x="8615653" y="2873095"/>
            <a:ext cx="2255547" cy="15592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3A565-CA09-05F0-38AC-E390B4C1CF49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654801" cy="10966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AB9D47-10A6-9308-B541-363959ADE2B8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48630" cy="229125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54A2A-BCB1-E81B-C383-535EBAD02801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02410" cy="22747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C2F5E1-4222-AB0F-F638-7B81653ED4E5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0BCC0E-E52E-3FB2-D30D-208714C414AE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977DDD-D17C-A01A-F971-27969C818577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625A78-FE1D-5FA9-5211-F0D6E3700966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8F3AD4-9858-C49E-AF58-21DCB891D16F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1143149" cy="19465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83F88B-AE7A-EE69-727E-DA02708C16AB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910194" cy="153782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BD5600A-2EE7-5B0D-3588-0BA958E599CE}"/>
              </a:ext>
            </a:extLst>
          </p:cNvPr>
          <p:cNvCxnSpPr>
            <a:cxnSpLocks/>
          </p:cNvCxnSpPr>
          <p:nvPr/>
        </p:nvCxnSpPr>
        <p:spPr>
          <a:xfrm flipV="1">
            <a:off x="8908726" y="3096260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875C04E-1464-4B00-402F-34B90CD19D73}"/>
              </a:ext>
            </a:extLst>
          </p:cNvPr>
          <p:cNvCxnSpPr>
            <a:cxnSpLocks/>
          </p:cNvCxnSpPr>
          <p:nvPr/>
        </p:nvCxnSpPr>
        <p:spPr>
          <a:xfrm>
            <a:off x="10476543" y="3952623"/>
            <a:ext cx="322035" cy="524548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A678EA-8878-54A1-D105-C64ABE244ADD}"/>
              </a:ext>
            </a:extLst>
          </p:cNvPr>
          <p:cNvCxnSpPr>
            <a:cxnSpLocks/>
          </p:cNvCxnSpPr>
          <p:nvPr/>
        </p:nvCxnSpPr>
        <p:spPr>
          <a:xfrm flipV="1">
            <a:off x="9582784" y="3543853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3F3B7-328B-8415-0329-5225253CB684}"/>
              </a:ext>
            </a:extLst>
          </p:cNvPr>
          <p:cNvCxnSpPr>
            <a:cxnSpLocks/>
          </p:cNvCxnSpPr>
          <p:nvPr/>
        </p:nvCxnSpPr>
        <p:spPr>
          <a:xfrm flipV="1">
            <a:off x="10185107" y="3952623"/>
            <a:ext cx="302835" cy="16569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94143F-E4D3-54B8-BBA1-4D002EA6A351}"/>
              </a:ext>
            </a:extLst>
          </p:cNvPr>
          <p:cNvCxnSpPr>
            <a:cxnSpLocks/>
          </p:cNvCxnSpPr>
          <p:nvPr/>
        </p:nvCxnSpPr>
        <p:spPr>
          <a:xfrm>
            <a:off x="9861739" y="3543853"/>
            <a:ext cx="336799" cy="574467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AA4561-FA38-E47F-70B2-088F6D1B670B}"/>
              </a:ext>
            </a:extLst>
          </p:cNvPr>
          <p:cNvCxnSpPr>
            <a:cxnSpLocks/>
          </p:cNvCxnSpPr>
          <p:nvPr/>
        </p:nvCxnSpPr>
        <p:spPr>
          <a:xfrm>
            <a:off x="9206765" y="3094478"/>
            <a:ext cx="375431" cy="615072"/>
          </a:xfrm>
          <a:prstGeom prst="line">
            <a:avLst/>
          </a:prstGeom>
          <a:ln w="28575">
            <a:solidFill>
              <a:srgbClr val="6F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772CD2-CA75-8D7C-EB22-578E40CA562D}"/>
              </a:ext>
            </a:extLst>
          </p:cNvPr>
          <p:cNvCxnSpPr>
            <a:cxnSpLocks/>
          </p:cNvCxnSpPr>
          <p:nvPr/>
        </p:nvCxnSpPr>
        <p:spPr>
          <a:xfrm flipH="1" flipV="1">
            <a:off x="8617779" y="2844973"/>
            <a:ext cx="446304" cy="3137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48D10-48B0-6974-5B36-97AE573705E5}"/>
              </a:ext>
            </a:extLst>
          </p:cNvPr>
          <p:cNvCxnSpPr>
            <a:cxnSpLocks/>
          </p:cNvCxnSpPr>
          <p:nvPr/>
        </p:nvCxnSpPr>
        <p:spPr>
          <a:xfrm flipH="1" flipV="1">
            <a:off x="9415045" y="3402014"/>
            <a:ext cx="324561" cy="2314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FFBE79-8F08-6188-15AB-A83D027D1F81}"/>
              </a:ext>
            </a:extLst>
          </p:cNvPr>
          <p:cNvCxnSpPr>
            <a:cxnSpLocks/>
          </p:cNvCxnSpPr>
          <p:nvPr/>
        </p:nvCxnSpPr>
        <p:spPr>
          <a:xfrm flipH="1" flipV="1">
            <a:off x="10048306" y="3840010"/>
            <a:ext cx="288437" cy="1954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00DCA4-A3D8-C892-C43A-77627F265F20}"/>
              </a:ext>
            </a:extLst>
          </p:cNvPr>
          <p:cNvCxnSpPr>
            <a:cxnSpLocks/>
          </p:cNvCxnSpPr>
          <p:nvPr/>
        </p:nvCxnSpPr>
        <p:spPr>
          <a:xfrm flipH="1" flipV="1">
            <a:off x="10720131" y="4302800"/>
            <a:ext cx="151069" cy="9054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7233-6C81-9603-19D3-4B8ED2E3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Нахильний зсув глибини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BB30-25CC-8B34-095E-3EE30FD5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Це означає, що коли поверхня більш паралельна до світла, ми хочемо більший зсув, а коли менш – менший</a:t>
            </a:r>
          </a:p>
          <a:p>
            <a:pPr lvl="1"/>
            <a:r>
              <a:rPr lang="en-US" dirty="0"/>
              <a:t>DX12 </a:t>
            </a:r>
            <a:r>
              <a:rPr lang="uk-UA" dirty="0"/>
              <a:t>надає спосіб обчислювати зсув на підставі </a:t>
            </a:r>
            <a:r>
              <a:rPr lang="uk-UA" dirty="0" err="1"/>
              <a:t>паралельности</a:t>
            </a:r>
            <a:r>
              <a:rPr lang="en-US" dirty="0"/>
              <a:t>, </a:t>
            </a:r>
            <a:r>
              <a:rPr lang="uk-UA" dirty="0"/>
              <a:t>який він називає </a:t>
            </a:r>
            <a:r>
              <a:rPr lang="uk-UA" b="1" dirty="0"/>
              <a:t>нахильним зсувом глибини</a:t>
            </a:r>
            <a:r>
              <a:rPr lang="en-US" b="1" dirty="0"/>
              <a:t>/slope depth bias</a:t>
            </a:r>
            <a:endParaRPr lang="uk-UA" b="1" dirty="0"/>
          </a:p>
          <a:p>
            <a:pPr lvl="1"/>
            <a:r>
              <a:rPr lang="uk-UA" dirty="0"/>
              <a:t>Це пом'якшує ефект </a:t>
            </a:r>
            <a:r>
              <a:rPr lang="uk-UA" dirty="0" err="1"/>
              <a:t>пітера</a:t>
            </a:r>
            <a:r>
              <a:rPr lang="uk-UA" dirty="0"/>
              <a:t> пана, водночас видаляючи артефакти</a:t>
            </a:r>
          </a:p>
          <a:p>
            <a:r>
              <a:rPr lang="uk-UA" dirty="0"/>
              <a:t>Практично, відеогри використовують нормальний зсув глибини та нахильний зсув, і обидва налаштовуються для різних левелів</a:t>
            </a:r>
            <a:r>
              <a:rPr lang="en-US" dirty="0"/>
              <a:t>/</a:t>
            </a:r>
            <a:r>
              <a:rPr lang="uk-UA" dirty="0"/>
              <a:t>областей гри</a:t>
            </a:r>
          </a:p>
          <a:p>
            <a:r>
              <a:rPr lang="uk-UA" dirty="0"/>
              <a:t>У </a:t>
            </a:r>
            <a:r>
              <a:rPr lang="en-US" dirty="0"/>
              <a:t>DX12, </a:t>
            </a:r>
            <a:r>
              <a:rPr lang="uk-UA" dirty="0"/>
              <a:t>коли створюємо конвеєр тіні, ми можемо передати обидва зсуви до </a:t>
            </a:r>
            <a:r>
              <a:rPr lang="en-US" dirty="0"/>
              <a:t>D3D12_RASTERIZER_DESC</a:t>
            </a:r>
          </a:p>
          <a:p>
            <a:pPr lvl="1"/>
            <a:r>
              <a:rPr lang="uk-UA" dirty="0"/>
              <a:t>Обидва зсуви поводяться по-різному, тому поясню, як їх правильно налаштувати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7D6F-752A-2FA9-87F2-26B1BE27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Зсуви глибини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8523F-CBF8-20FF-F0FA-DE9F910B1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76288" cy="37928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DepthBias</a:t>
                </a:r>
              </a:p>
              <a:p>
                <a:pPr lvl="1"/>
                <a:r>
                  <a:rPr lang="uk-UA" dirty="0"/>
                  <a:t>Процесор бере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/>
                  <a:t>-координат всіх вершин трикутника та дивиться на їхнє число з рухомою комою</a:t>
                </a:r>
              </a:p>
              <a:p>
                <a:pPr lvl="1"/>
                <a:r>
                  <a:rPr lang="uk-UA" dirty="0"/>
                  <a:t>Він перевіряє, котрий має найбільший експонент, і створює з цього множник для зсуву глибини</a:t>
                </a:r>
                <a:r>
                  <a:rPr lang="en-US" dirty="0"/>
                  <a:t>/depth bias</a:t>
                </a:r>
              </a:p>
              <a:p>
                <a:pPr lvl="1"/>
                <a:r>
                  <a:rPr lang="en-US" dirty="0" err="1"/>
                  <a:t>DepthBias</a:t>
                </a:r>
                <a:r>
                  <a:rPr lang="en-US" dirty="0"/>
                  <a:t> </a:t>
                </a:r>
                <a:r>
                  <a:rPr lang="uk-UA" dirty="0"/>
                  <a:t>тоді зберігає ціле число (переважно між 100-2000), яке </a:t>
                </a:r>
                <a:r>
                  <a:rPr lang="en-US" dirty="0"/>
                  <a:t>“</a:t>
                </a:r>
                <a:r>
                  <a:rPr lang="uk-UA" dirty="0"/>
                  <a:t>додає біти до </a:t>
                </a:r>
                <a:r>
                  <a:rPr lang="uk-UA" dirty="0" err="1"/>
                  <a:t>мантіси</a:t>
                </a:r>
                <a:r>
                  <a:rPr lang="en-US" dirty="0"/>
                  <a:t>”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8523F-CBF8-20FF-F0FA-DE9F910B1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76288" cy="3792827"/>
              </a:xfrm>
              <a:blipFill>
                <a:blip r:embed="rId2"/>
                <a:stretch>
                  <a:fillRect l="-177" t="-1125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7C0EA-A896-5AE6-4AB0-5221CC8A7DB5}"/>
                  </a:ext>
                </a:extLst>
              </p:cNvPr>
              <p:cNvSpPr txBox="1"/>
              <p:nvPr/>
            </p:nvSpPr>
            <p:spPr>
              <a:xfrm>
                <a:off x="3246093" y="5759105"/>
                <a:ext cx="4756815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𝐷𝑒𝑝𝑡h𝐵𝑖𝑎𝑠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𝑒𝑥𝑝𝑜𝑛𝑒𝑛𝑡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𝑝𝑟𝑖𝑚𝑖𝑡𝑖𝑣𝑒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7C0EA-A896-5AE6-4AB0-5221CC8A7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93" y="5759105"/>
                <a:ext cx="4756815" cy="295594"/>
              </a:xfrm>
              <a:prstGeom prst="rect">
                <a:avLst/>
              </a:prstGeom>
              <a:blipFill>
                <a:blip r:embed="rId3"/>
                <a:stretch>
                  <a:fillRect t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5D004D-BED6-4771-4CC4-00E630BF0CFF}"/>
              </a:ext>
            </a:extLst>
          </p:cNvPr>
          <p:cNvSpPr/>
          <p:nvPr/>
        </p:nvSpPr>
        <p:spPr>
          <a:xfrm>
            <a:off x="9483634" y="1240971"/>
            <a:ext cx="1678577" cy="1626326"/>
          </a:xfrm>
          <a:custGeom>
            <a:avLst/>
            <a:gdLst>
              <a:gd name="connsiteX0" fmla="*/ 0 w 1678577"/>
              <a:gd name="connsiteY0" fmla="*/ 973183 h 1626326"/>
              <a:gd name="connsiteX1" fmla="*/ 822960 w 1678577"/>
              <a:gd name="connsiteY1" fmla="*/ 0 h 1626326"/>
              <a:gd name="connsiteX2" fmla="*/ 1678577 w 1678577"/>
              <a:gd name="connsiteY2" fmla="*/ 1626326 h 1626326"/>
              <a:gd name="connsiteX3" fmla="*/ 0 w 1678577"/>
              <a:gd name="connsiteY3" fmla="*/ 973183 h 162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77" h="1626326">
                <a:moveTo>
                  <a:pt x="0" y="973183"/>
                </a:moveTo>
                <a:lnTo>
                  <a:pt x="822960" y="0"/>
                </a:lnTo>
                <a:lnTo>
                  <a:pt x="1678577" y="1626326"/>
                </a:lnTo>
                <a:lnTo>
                  <a:pt x="0" y="973183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832849-D553-B3B5-6505-7CD0BA513682}"/>
              </a:ext>
            </a:extLst>
          </p:cNvPr>
          <p:cNvSpPr/>
          <p:nvPr/>
        </p:nvSpPr>
        <p:spPr>
          <a:xfrm>
            <a:off x="9427507" y="2142309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EE1E22-C018-F016-C1D2-68B042A97882}"/>
              </a:ext>
            </a:extLst>
          </p:cNvPr>
          <p:cNvSpPr/>
          <p:nvPr/>
        </p:nvSpPr>
        <p:spPr>
          <a:xfrm>
            <a:off x="10246112" y="1177835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A2C795-E54F-7921-E9F8-7A2345096933}"/>
              </a:ext>
            </a:extLst>
          </p:cNvPr>
          <p:cNvSpPr/>
          <p:nvPr/>
        </p:nvSpPr>
        <p:spPr>
          <a:xfrm>
            <a:off x="11090844" y="2793275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2F4DA5-C9D0-F7BC-8F32-EBA7F92B3556}"/>
                  </a:ext>
                </a:extLst>
              </p:cNvPr>
              <p:cNvSpPr txBox="1"/>
              <p:nvPr/>
            </p:nvSpPr>
            <p:spPr>
              <a:xfrm>
                <a:off x="10832227" y="3027317"/>
                <a:ext cx="883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2F4DA5-C9D0-F7BC-8F32-EBA7F92B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227" y="3027317"/>
                <a:ext cx="883960" cy="276999"/>
              </a:xfrm>
              <a:prstGeom prst="rect">
                <a:avLst/>
              </a:prstGeom>
              <a:blipFill>
                <a:blip r:embed="rId4"/>
                <a:stretch>
                  <a:fillRect l="-2759" r="-551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80FC4-CBE8-13CC-69CF-DC17AC13F968}"/>
                  </a:ext>
                </a:extLst>
              </p:cNvPr>
              <p:cNvSpPr txBox="1"/>
              <p:nvPr/>
            </p:nvSpPr>
            <p:spPr>
              <a:xfrm>
                <a:off x="8933759" y="2342605"/>
                <a:ext cx="1006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80FC4-CBE8-13CC-69CF-DC17AC13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59" y="2342605"/>
                <a:ext cx="1006878" cy="276999"/>
              </a:xfrm>
              <a:prstGeom prst="rect">
                <a:avLst/>
              </a:prstGeom>
              <a:blipFill>
                <a:blip r:embed="rId5"/>
                <a:stretch>
                  <a:fillRect l="-2424" r="-545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B5F5F4-E51C-5376-7B03-D87ED42B403A}"/>
                  </a:ext>
                </a:extLst>
              </p:cNvPr>
              <p:cNvSpPr txBox="1"/>
              <p:nvPr/>
            </p:nvSpPr>
            <p:spPr>
              <a:xfrm>
                <a:off x="9865681" y="837698"/>
                <a:ext cx="883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B5F5F4-E51C-5376-7B03-D87ED42B4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81" y="837698"/>
                <a:ext cx="883960" cy="276999"/>
              </a:xfrm>
              <a:prstGeom prst="rect">
                <a:avLst/>
              </a:prstGeom>
              <a:blipFill>
                <a:blip r:embed="rId6"/>
                <a:stretch>
                  <a:fillRect l="-2759" r="-620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7E0A84-693F-B483-9C5F-6BEFE2ACE521}"/>
                  </a:ext>
                </a:extLst>
              </p:cNvPr>
              <p:cNvSpPr txBox="1"/>
              <p:nvPr/>
            </p:nvSpPr>
            <p:spPr>
              <a:xfrm>
                <a:off x="8076921" y="3623604"/>
                <a:ext cx="2077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7E0A84-693F-B483-9C5F-6BEFE2ACE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921" y="3623604"/>
                <a:ext cx="2077620" cy="276999"/>
              </a:xfrm>
              <a:prstGeom prst="rect">
                <a:avLst/>
              </a:prstGeom>
              <a:blipFill>
                <a:blip r:embed="rId7"/>
                <a:stretch>
                  <a:fillRect l="-880" r="-29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7D9028-3E32-29C0-E528-061E20394F1E}"/>
                  </a:ext>
                </a:extLst>
              </p:cNvPr>
              <p:cNvSpPr txBox="1"/>
              <p:nvPr/>
            </p:nvSpPr>
            <p:spPr>
              <a:xfrm>
                <a:off x="8044266" y="3964038"/>
                <a:ext cx="214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7D9028-3E32-29C0-E528-061E20394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266" y="3964038"/>
                <a:ext cx="2146292" cy="276999"/>
              </a:xfrm>
              <a:prstGeom prst="rect">
                <a:avLst/>
              </a:prstGeom>
              <a:blipFill>
                <a:blip r:embed="rId8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3423D0-33AD-E311-AAE4-10A749D3859F}"/>
                  </a:ext>
                </a:extLst>
              </p:cNvPr>
              <p:cNvSpPr txBox="1"/>
              <p:nvPr/>
            </p:nvSpPr>
            <p:spPr>
              <a:xfrm>
                <a:off x="8076921" y="3280629"/>
                <a:ext cx="1954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3423D0-33AD-E311-AAE4-10A749D38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921" y="3280629"/>
                <a:ext cx="1954702" cy="276999"/>
              </a:xfrm>
              <a:prstGeom prst="rect">
                <a:avLst/>
              </a:prstGeom>
              <a:blipFill>
                <a:blip r:embed="rId9"/>
                <a:stretch>
                  <a:fillRect l="-935" r="-31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63210A9-9104-5BCE-7A7C-0B201EEC0D1A}"/>
              </a:ext>
            </a:extLst>
          </p:cNvPr>
          <p:cNvSpPr/>
          <p:nvPr/>
        </p:nvSpPr>
        <p:spPr>
          <a:xfrm>
            <a:off x="9359538" y="3280629"/>
            <a:ext cx="222069" cy="161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D724B-CA6D-EF5B-0366-F32C125D2659}"/>
              </a:ext>
            </a:extLst>
          </p:cNvPr>
          <p:cNvSpPr/>
          <p:nvPr/>
        </p:nvSpPr>
        <p:spPr>
          <a:xfrm>
            <a:off x="9472749" y="3629310"/>
            <a:ext cx="222069" cy="1614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0D9FE-CC91-26EA-49C5-FCED2FF0E7AC}"/>
              </a:ext>
            </a:extLst>
          </p:cNvPr>
          <p:cNvSpPr/>
          <p:nvPr/>
        </p:nvSpPr>
        <p:spPr>
          <a:xfrm>
            <a:off x="9470572" y="3970417"/>
            <a:ext cx="222069" cy="16143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7AA948-DF01-B66F-502E-3F97FC51759C}"/>
                  </a:ext>
                </a:extLst>
              </p:cNvPr>
              <p:cNvSpPr txBox="1"/>
              <p:nvPr/>
            </p:nvSpPr>
            <p:spPr>
              <a:xfrm>
                <a:off x="7838653" y="4410664"/>
                <a:ext cx="2492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𝐷𝑒𝑝𝑡h𝐵𝑖𝑎𝑠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7AA948-DF01-B66F-502E-3F97FC51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653" y="4410664"/>
                <a:ext cx="2492477" cy="276999"/>
              </a:xfrm>
              <a:prstGeom prst="rect">
                <a:avLst/>
              </a:prstGeom>
              <a:blipFill>
                <a:blip r:embed="rId10"/>
                <a:stretch>
                  <a:fillRect l="-1711" r="-24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B127BA4-67DF-6A0D-582D-AB8C23EFAC3F}"/>
              </a:ext>
            </a:extLst>
          </p:cNvPr>
          <p:cNvSpPr/>
          <p:nvPr/>
        </p:nvSpPr>
        <p:spPr>
          <a:xfrm>
            <a:off x="10031623" y="4410664"/>
            <a:ext cx="274320" cy="1613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2" grpId="1"/>
      <p:bldP spid="5" grpId="0" animBg="1"/>
      <p:bldP spid="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E387-7C8D-6DB9-B71E-3C815B91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9CF7-4BB6-53D3-E3A2-4EF7D6E6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Зсуви глибини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7D2F55-E15D-4C7A-ECB9-60DF4CE97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76288" cy="37928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DepthBias</a:t>
                </a:r>
              </a:p>
              <a:p>
                <a:pPr lvl="1"/>
                <a:r>
                  <a:rPr lang="uk-UA" dirty="0"/>
                  <a:t>Процесор бере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uk-UA" dirty="0"/>
                  <a:t>-координат всіх вершин трикутника та дивиться на їхнє число з рухомою комою</a:t>
                </a:r>
              </a:p>
              <a:p>
                <a:pPr lvl="1"/>
                <a:r>
                  <a:rPr lang="uk-UA" dirty="0"/>
                  <a:t>Він перевіряє, котрий має найбільший експонент, і створює з цього множник для зсуву глибини</a:t>
                </a:r>
                <a:r>
                  <a:rPr lang="en-US" dirty="0"/>
                  <a:t>/depth bias</a:t>
                </a:r>
              </a:p>
              <a:p>
                <a:pPr lvl="1"/>
                <a:r>
                  <a:rPr lang="en-US" dirty="0" err="1"/>
                  <a:t>DepthBias</a:t>
                </a:r>
                <a:r>
                  <a:rPr lang="en-US" dirty="0"/>
                  <a:t> </a:t>
                </a:r>
                <a:r>
                  <a:rPr lang="uk-UA" dirty="0"/>
                  <a:t>тоді зберігає ціле число (переважно між 100-2000), яке </a:t>
                </a:r>
                <a:r>
                  <a:rPr lang="en-US" dirty="0"/>
                  <a:t>“</a:t>
                </a:r>
                <a:r>
                  <a:rPr lang="uk-UA" dirty="0"/>
                  <a:t>додає біти до </a:t>
                </a:r>
                <a:r>
                  <a:rPr lang="uk-UA" dirty="0" err="1"/>
                  <a:t>мантіси</a:t>
                </a:r>
                <a:r>
                  <a:rPr lang="en-US" dirty="0"/>
                  <a:t>”</a:t>
                </a:r>
              </a:p>
              <a:p>
                <a:r>
                  <a:rPr lang="en-US" b="1" dirty="0" err="1"/>
                  <a:t>SlopeScaledDepthBias</a:t>
                </a:r>
                <a:endParaRPr lang="en-US" b="1" dirty="0"/>
              </a:p>
              <a:p>
                <a:pPr lvl="1"/>
                <a:r>
                  <a:rPr lang="uk-UA" dirty="0"/>
                  <a:t>Процесор обчислює напрямок на поверхні трикутника, який найкрутіший по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uk-UA" dirty="0"/>
              </a:p>
              <a:p>
                <a:pPr lvl="1"/>
                <a:r>
                  <a:rPr lang="uk-UA" dirty="0"/>
                  <a:t>Він тоді обчислює скалярний добуток між напрямком камери та цим вектором, отримуючи множник, який він множить на нахильний зсув</a:t>
                </a:r>
                <a:r>
                  <a:rPr lang="en-US" dirty="0"/>
                  <a:t> (</a:t>
                </a:r>
                <a:r>
                  <a:rPr lang="uk-UA" dirty="0"/>
                  <a:t>переважно між 1 – 3)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7D2F55-E15D-4C7A-ECB9-60DF4CE97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76288" cy="3792827"/>
              </a:xfrm>
              <a:blipFill>
                <a:blip r:embed="rId2"/>
                <a:stretch>
                  <a:fillRect l="-177" t="-1125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029E3-55B3-FD12-5513-CBEA4880190C}"/>
                  </a:ext>
                </a:extLst>
              </p:cNvPr>
              <p:cNvSpPr txBox="1"/>
              <p:nvPr/>
            </p:nvSpPr>
            <p:spPr>
              <a:xfrm>
                <a:off x="3246093" y="5759105"/>
                <a:ext cx="479817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𝐷𝑒𝑝𝑡h𝐵𝑖𝑎𝑠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𝑒𝑥𝑝𝑜𝑛𝑒𝑛𝑡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𝑝𝑟𝑖𝑚𝑖𝑡𝑖𝑣𝑒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029E3-55B3-FD12-5513-CBEA48801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93" y="5759105"/>
                <a:ext cx="4798173" cy="295594"/>
              </a:xfrm>
              <a:prstGeom prst="rect">
                <a:avLst/>
              </a:prstGeom>
              <a:blipFill>
                <a:blip r:embed="rId3"/>
                <a:stretch>
                  <a:fillRect t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8C524E9-63AE-D6F3-DD41-D5FA03A60286}"/>
              </a:ext>
            </a:extLst>
          </p:cNvPr>
          <p:cNvSpPr/>
          <p:nvPr/>
        </p:nvSpPr>
        <p:spPr>
          <a:xfrm>
            <a:off x="9483634" y="1240971"/>
            <a:ext cx="1678577" cy="1626326"/>
          </a:xfrm>
          <a:custGeom>
            <a:avLst/>
            <a:gdLst>
              <a:gd name="connsiteX0" fmla="*/ 0 w 1678577"/>
              <a:gd name="connsiteY0" fmla="*/ 973183 h 1626326"/>
              <a:gd name="connsiteX1" fmla="*/ 822960 w 1678577"/>
              <a:gd name="connsiteY1" fmla="*/ 0 h 1626326"/>
              <a:gd name="connsiteX2" fmla="*/ 1678577 w 1678577"/>
              <a:gd name="connsiteY2" fmla="*/ 1626326 h 1626326"/>
              <a:gd name="connsiteX3" fmla="*/ 0 w 1678577"/>
              <a:gd name="connsiteY3" fmla="*/ 973183 h 162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77" h="1626326">
                <a:moveTo>
                  <a:pt x="0" y="973183"/>
                </a:moveTo>
                <a:lnTo>
                  <a:pt x="822960" y="0"/>
                </a:lnTo>
                <a:lnTo>
                  <a:pt x="1678577" y="1626326"/>
                </a:lnTo>
                <a:lnTo>
                  <a:pt x="0" y="973183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840551-DFFF-D814-9253-E875F3E0A263}"/>
              </a:ext>
            </a:extLst>
          </p:cNvPr>
          <p:cNvSpPr/>
          <p:nvPr/>
        </p:nvSpPr>
        <p:spPr>
          <a:xfrm>
            <a:off x="9427507" y="2142309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CF3DC8-3AF4-3EE2-CBAD-A87B0BA74BAA}"/>
              </a:ext>
            </a:extLst>
          </p:cNvPr>
          <p:cNvSpPr/>
          <p:nvPr/>
        </p:nvSpPr>
        <p:spPr>
          <a:xfrm>
            <a:off x="10246112" y="1177835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BD71D0-7212-3F1E-D3D0-E86DBECFDA22}"/>
              </a:ext>
            </a:extLst>
          </p:cNvPr>
          <p:cNvSpPr/>
          <p:nvPr/>
        </p:nvSpPr>
        <p:spPr>
          <a:xfrm>
            <a:off x="11090844" y="2793275"/>
            <a:ext cx="134504" cy="13716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A621B-5707-E5B0-B138-26FE53DF37B3}"/>
                  </a:ext>
                </a:extLst>
              </p:cNvPr>
              <p:cNvSpPr txBox="1"/>
              <p:nvPr/>
            </p:nvSpPr>
            <p:spPr>
              <a:xfrm>
                <a:off x="10832227" y="3027317"/>
                <a:ext cx="883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A621B-5707-E5B0-B138-26FE53DF3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227" y="3027317"/>
                <a:ext cx="883960" cy="276999"/>
              </a:xfrm>
              <a:prstGeom prst="rect">
                <a:avLst/>
              </a:prstGeom>
              <a:blipFill>
                <a:blip r:embed="rId4"/>
                <a:stretch>
                  <a:fillRect l="-2759" r="-551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1CCFB-6E6A-989C-C660-FC850791E64E}"/>
                  </a:ext>
                </a:extLst>
              </p:cNvPr>
              <p:cNvSpPr txBox="1"/>
              <p:nvPr/>
            </p:nvSpPr>
            <p:spPr>
              <a:xfrm>
                <a:off x="8933759" y="2342605"/>
                <a:ext cx="1006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1CCFB-6E6A-989C-C660-FC850791E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59" y="2342605"/>
                <a:ext cx="1006878" cy="276999"/>
              </a:xfrm>
              <a:prstGeom prst="rect">
                <a:avLst/>
              </a:prstGeom>
              <a:blipFill>
                <a:blip r:embed="rId5"/>
                <a:stretch>
                  <a:fillRect l="-2424" r="-545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84420D-5B7B-334A-4E56-3624B118C0A7}"/>
                  </a:ext>
                </a:extLst>
              </p:cNvPr>
              <p:cNvSpPr txBox="1"/>
              <p:nvPr/>
            </p:nvSpPr>
            <p:spPr>
              <a:xfrm>
                <a:off x="9865681" y="837698"/>
                <a:ext cx="883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84420D-5B7B-334A-4E56-3624B118C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81" y="837698"/>
                <a:ext cx="883960" cy="276999"/>
              </a:xfrm>
              <a:prstGeom prst="rect">
                <a:avLst/>
              </a:prstGeom>
              <a:blipFill>
                <a:blip r:embed="rId6"/>
                <a:stretch>
                  <a:fillRect l="-2759" r="-620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1CEE59-04FC-E062-2989-4F42A41CD5F3}"/>
                  </a:ext>
                </a:extLst>
              </p:cNvPr>
              <p:cNvSpPr txBox="1"/>
              <p:nvPr/>
            </p:nvSpPr>
            <p:spPr>
              <a:xfrm>
                <a:off x="3981958" y="6105478"/>
                <a:ext cx="4461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𝑆𝑐𝑎𝑙𝑒𝑑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𝐷𝑒𝑝𝑡h𝐵𝑖𝑎𝑠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𝑀𝑎𝑥𝐷𝑒𝑝𝑡h𝑆𝑙𝑜𝑝𝑒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1CEE59-04FC-E062-2989-4F42A41C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958" y="6105478"/>
                <a:ext cx="4461350" cy="276999"/>
              </a:xfrm>
              <a:prstGeom prst="rect">
                <a:avLst/>
              </a:prstGeom>
              <a:blipFill>
                <a:blip r:embed="rId7"/>
                <a:stretch>
                  <a:fillRect l="-410" r="-12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8F586-B76B-4B7B-CE4C-7A27E1BC1F6E}"/>
              </a:ext>
            </a:extLst>
          </p:cNvPr>
          <p:cNvCxnSpPr/>
          <p:nvPr/>
        </p:nvCxnSpPr>
        <p:spPr>
          <a:xfrm flipH="1" flipV="1">
            <a:off x="10335296" y="1532586"/>
            <a:ext cx="496931" cy="10870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mera">
                <a:extLst>
                  <a:ext uri="{FF2B5EF4-FFF2-40B4-BE49-F238E27FC236}">
                    <a16:creationId xmlns:a16="http://schemas.microsoft.com/office/drawing/2014/main" id="{A21EF349-7657-D115-5034-84381C381A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168949"/>
                  </p:ext>
                </p:extLst>
              </p:nvPr>
            </p:nvGraphicFramePr>
            <p:xfrm>
              <a:off x="8723772" y="2993571"/>
              <a:ext cx="890729" cy="100305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90729" cy="100305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76444" ay="1873260" az="92176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mera">
                <a:extLst>
                  <a:ext uri="{FF2B5EF4-FFF2-40B4-BE49-F238E27FC236}">
                    <a16:creationId xmlns:a16="http://schemas.microsoft.com/office/drawing/2014/main" id="{A21EF349-7657-D115-5034-84381C381A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3772" y="2993571"/>
                <a:ext cx="890729" cy="1003053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40827-BD72-219D-C9D0-4A35FB4D6CF3}"/>
              </a:ext>
            </a:extLst>
          </p:cNvPr>
          <p:cNvCxnSpPr>
            <a:cxnSpLocks/>
          </p:cNvCxnSpPr>
          <p:nvPr/>
        </p:nvCxnSpPr>
        <p:spPr>
          <a:xfrm flipV="1">
            <a:off x="9345114" y="2793275"/>
            <a:ext cx="854999" cy="607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1797F0-E07E-EE1E-1165-A6C9E5CE2A03}"/>
                  </a:ext>
                </a:extLst>
              </p:cNvPr>
              <p:cNvSpPr txBox="1"/>
              <p:nvPr/>
            </p:nvSpPr>
            <p:spPr>
              <a:xfrm>
                <a:off x="9483634" y="2836879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1797F0-E07E-EE1E-1165-A6C9E5CE2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634" y="2836879"/>
                <a:ext cx="180306" cy="276999"/>
              </a:xfrm>
              <a:prstGeom prst="rect">
                <a:avLst/>
              </a:prstGeom>
              <a:blipFill>
                <a:blip r:embed="rId10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6EE85C-4EB3-CB5B-AABB-AAE3FEADC8FA}"/>
                  </a:ext>
                </a:extLst>
              </p:cNvPr>
              <p:cNvSpPr txBox="1"/>
              <p:nvPr/>
            </p:nvSpPr>
            <p:spPr>
              <a:xfrm>
                <a:off x="10337710" y="1989908"/>
                <a:ext cx="1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6EE85C-4EB3-CB5B-AABB-AAE3FEADC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710" y="1989908"/>
                <a:ext cx="176266" cy="276999"/>
              </a:xfrm>
              <a:prstGeom prst="rect">
                <a:avLst/>
              </a:prstGeom>
              <a:blipFill>
                <a:blip r:embed="rId11"/>
                <a:stretch>
                  <a:fillRect l="-17241" r="-1379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762573-C284-39E0-CCF8-1482ED31921A}"/>
                  </a:ext>
                </a:extLst>
              </p:cNvPr>
              <p:cNvSpPr txBox="1"/>
              <p:nvPr/>
            </p:nvSpPr>
            <p:spPr>
              <a:xfrm>
                <a:off x="7690918" y="4232091"/>
                <a:ext cx="4025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𝑆𝑙𝑜𝑝𝑒𝑆𝑐𝑎𝑙𝑒𝑑𝐷𝑒𝑝𝑡h𝐵𝑖𝑎𝑠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762573-C284-39E0-CCF8-1482ED31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18" y="4232091"/>
                <a:ext cx="4025269" cy="276999"/>
              </a:xfrm>
              <a:prstGeom prst="rect">
                <a:avLst/>
              </a:prstGeom>
              <a:blipFill>
                <a:blip r:embed="rId12"/>
                <a:stretch>
                  <a:fillRect l="-606" r="-136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BBF1499-8A45-49E3-F02B-3E449B415CBB}"/>
              </a:ext>
            </a:extLst>
          </p:cNvPr>
          <p:cNvSpPr/>
          <p:nvPr/>
        </p:nvSpPr>
        <p:spPr>
          <a:xfrm>
            <a:off x="3155324" y="5673144"/>
            <a:ext cx="5389808" cy="8762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8" grpId="0"/>
      <p:bldP spid="28" grpId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1508-EBF6-0070-CF5E-AFDAD7B8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1BFE-FB58-4E60-A36A-A1B909F7E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5DDF0-6CE8-D12D-2CA1-2172883D2A0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503F-20BE-2C6C-753D-33FE4823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Положення карти тіней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E754F670-E462-0470-9CB8-01743F8119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0288833"/>
                  </p:ext>
                </p:extLst>
              </p:nvPr>
            </p:nvGraphicFramePr>
            <p:xfrm>
              <a:off x="5342446" y="4830541"/>
              <a:ext cx="909679" cy="6057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9679" cy="60571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45672" ay="3771" az="-107764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E754F670-E462-0470-9CB8-01743F8119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2446" y="4830541"/>
                <a:ext cx="909679" cy="60571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53C507-E07B-8337-6680-7B00C854D7EA}"/>
              </a:ext>
            </a:extLst>
          </p:cNvPr>
          <p:cNvCxnSpPr>
            <a:cxnSpLocks/>
            <a:stCxn id="14" idx="2"/>
          </p:cNvCxnSpPr>
          <p:nvPr/>
        </p:nvCxnSpPr>
        <p:spPr>
          <a:xfrm flipV="1">
            <a:off x="5743575" y="1691322"/>
            <a:ext cx="1981087" cy="3242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29B50-C6E8-6B49-BC71-45A788CC5D5C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3781312" y="1691322"/>
            <a:ext cx="1962263" cy="3242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F59193-5EFA-ED97-8333-AD6C845A73F9}"/>
              </a:ext>
            </a:extLst>
          </p:cNvPr>
          <p:cNvCxnSpPr>
            <a:cxnSpLocks/>
          </p:cNvCxnSpPr>
          <p:nvPr/>
        </p:nvCxnSpPr>
        <p:spPr>
          <a:xfrm flipV="1">
            <a:off x="5746220" y="2505075"/>
            <a:ext cx="0" cy="2428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88AA3D-6C2B-31D7-CD81-84FE86F77107}"/>
                  </a:ext>
                </a:extLst>
              </p:cNvPr>
              <p:cNvSpPr txBox="1"/>
              <p:nvPr/>
            </p:nvSpPr>
            <p:spPr>
              <a:xfrm>
                <a:off x="5339687" y="2228076"/>
                <a:ext cx="803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𝐿𝑜𝑜𝑘𝐴𝑡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88AA3D-6C2B-31D7-CD81-84FE86F7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687" y="2228076"/>
                <a:ext cx="803938" cy="276999"/>
              </a:xfrm>
              <a:prstGeom prst="rect">
                <a:avLst/>
              </a:prstGeom>
              <a:blipFill>
                <a:blip r:embed="rId4"/>
                <a:stretch>
                  <a:fillRect l="-6061" r="-606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6CAB538-640D-DCA5-4DC9-D1BEF1BA0FCE}"/>
              </a:ext>
            </a:extLst>
          </p:cNvPr>
          <p:cNvSpPr/>
          <p:nvPr/>
        </p:nvSpPr>
        <p:spPr>
          <a:xfrm>
            <a:off x="5674021" y="3167746"/>
            <a:ext cx="135269" cy="14287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D7E178-C97B-EC26-2377-DD5950148772}"/>
              </a:ext>
            </a:extLst>
          </p:cNvPr>
          <p:cNvSpPr/>
          <p:nvPr/>
        </p:nvSpPr>
        <p:spPr>
          <a:xfrm>
            <a:off x="3771900" y="1691322"/>
            <a:ext cx="3943350" cy="32426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3137155-266D-3353-7808-AE808E7778A8}"/>
              </a:ext>
            </a:extLst>
          </p:cNvPr>
          <p:cNvSpPr/>
          <p:nvPr/>
        </p:nvSpPr>
        <p:spPr>
          <a:xfrm>
            <a:off x="3436486" y="3167746"/>
            <a:ext cx="230639" cy="176620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D7FE4-F79C-8B02-990E-EEE72BCE7DA2}"/>
                  </a:ext>
                </a:extLst>
              </p:cNvPr>
              <p:cNvSpPr txBox="1"/>
              <p:nvPr/>
            </p:nvSpPr>
            <p:spPr>
              <a:xfrm>
                <a:off x="2538973" y="3773849"/>
                <a:ext cx="8627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𝑆h𝑎𝑑𝑜𝑤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𝑅𝑎𝑑𝑖𝑢𝑠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D7FE4-F79C-8B02-990E-EEE72BCE7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973" y="3773849"/>
                <a:ext cx="862736" cy="553998"/>
              </a:xfrm>
              <a:prstGeom prst="rect">
                <a:avLst/>
              </a:prstGeom>
              <a:blipFill>
                <a:blip r:embed="rId5"/>
                <a:stretch>
                  <a:fillRect l="-6338" r="-6338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C4A17F-B3DD-8292-42AD-B43B83EF01EA}"/>
                  </a:ext>
                </a:extLst>
              </p:cNvPr>
              <p:cNvSpPr txBox="1"/>
              <p:nvPr/>
            </p:nvSpPr>
            <p:spPr>
              <a:xfrm>
                <a:off x="5797285" y="2890747"/>
                <a:ext cx="8627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𝑆h𝑎𝑑𝑜𝑤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C4A17F-B3DD-8292-42AD-B43B83EF0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85" y="2890747"/>
                <a:ext cx="862736" cy="553998"/>
              </a:xfrm>
              <a:prstGeom prst="rect">
                <a:avLst/>
              </a:prstGeom>
              <a:blipFill>
                <a:blip r:embed="rId6"/>
                <a:stretch>
                  <a:fillRect l="-6338" r="-6338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3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CE3FB-8B0B-04CD-1F6C-AED55FD8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1464-0798-6A0B-72DB-257C7B68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3EB16-D556-BA38-8BB7-55118A21D4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7660-BA12-3062-D62E-F8B03B2D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r>
              <a:rPr lang="en-US" dirty="0"/>
              <a:t> </a:t>
            </a:r>
            <a:r>
              <a:rPr lang="uk-UA" dirty="0"/>
              <a:t>- теорія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E4FD-5C49-A33F-6AD7-9B2AC6F4D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89833" cy="4351337"/>
          </a:xfrm>
        </p:spPr>
        <p:txBody>
          <a:bodyPr/>
          <a:lstStyle/>
          <a:p>
            <a:r>
              <a:rPr lang="uk-UA" dirty="0"/>
              <a:t>Припустимо, що ми </a:t>
            </a:r>
            <a:r>
              <a:rPr lang="uk-UA" dirty="0" err="1"/>
              <a:t>зрастеризуємо</a:t>
            </a:r>
            <a:r>
              <a:rPr lang="uk-UA" dirty="0"/>
              <a:t> світ з точки зору світла</a:t>
            </a:r>
          </a:p>
          <a:p>
            <a:pPr lvl="1"/>
            <a:r>
              <a:rPr lang="uk-UA" dirty="0"/>
              <a:t>Це намалювало б лише поверхні, які є найближчими до світла, тобто освітлені поверхні</a:t>
            </a:r>
          </a:p>
          <a:p>
            <a:r>
              <a:rPr lang="uk-UA" dirty="0"/>
              <a:t>Буфер глибини в такій ситуації зберігатиме відстань від освітленої поверхні до світла</a:t>
            </a:r>
          </a:p>
          <a:p>
            <a:pPr lvl="1"/>
            <a:r>
              <a:rPr lang="uk-UA" dirty="0"/>
              <a:t>Жодна інша поверхня не зможе бути ближчою, ніж те, що зберігається в буфері</a:t>
            </a:r>
          </a:p>
          <a:p>
            <a:pPr lvl="1"/>
            <a:r>
              <a:rPr lang="uk-UA" dirty="0"/>
              <a:t>Ця відстань є у просторі світла після проєкції</a:t>
            </a:r>
          </a:p>
          <a:p>
            <a:r>
              <a:rPr lang="uk-UA" dirty="0"/>
              <a:t>Як ми зможемо вжити цей буфер під час </a:t>
            </a:r>
            <a:r>
              <a:rPr lang="uk-UA" dirty="0" err="1"/>
              <a:t>растеризації</a:t>
            </a:r>
            <a:r>
              <a:rPr lang="uk-UA" dirty="0"/>
              <a:t> світу</a:t>
            </a:r>
            <a:r>
              <a:rPr lang="en-US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8E96CA-321A-6516-C758-050C9510C0ED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576159-0201-97FD-FDAC-44CCC0B4BE7F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820CD8-CB97-A5E2-717C-81C26A10DA1C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1C6BC0-1EF6-52DE-80B0-72C280FD3AC2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27DB7-EB51-8057-732D-7E0BF120C05B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C9D9EE-1C9F-3406-CE55-BC797C6E5DB3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FA759-93F9-2FCB-BFFB-C757E3682DD2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9993C7-9A8D-06E5-E294-D94F669C06F5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9B0C8-6CF5-3263-2544-38EBF8D42149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9C9AF8-34DF-6C7A-E3FB-00ABC4B6A5D8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B4D178-1265-31E6-5296-50C15041F9D1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9F4406-C51A-AA02-2183-2C9E3B6A382D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25567B-9B0C-A854-361D-761165D51D82}"/>
              </a:ext>
            </a:extLst>
          </p:cNvPr>
          <p:cNvCxnSpPr>
            <a:cxnSpLocks/>
          </p:cNvCxnSpPr>
          <p:nvPr/>
        </p:nvCxnSpPr>
        <p:spPr>
          <a:xfrm flipH="1">
            <a:off x="8510010" y="4368241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93961-DA25-EA56-3D4B-5D4FCC46454D}"/>
              </a:ext>
            </a:extLst>
          </p:cNvPr>
          <p:cNvCxnSpPr>
            <a:cxnSpLocks/>
          </p:cNvCxnSpPr>
          <p:nvPr/>
        </p:nvCxnSpPr>
        <p:spPr>
          <a:xfrm flipH="1">
            <a:off x="10802314" y="4359968"/>
            <a:ext cx="108255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09C9B-D9B9-48B4-7DBC-412F62846B02}"/>
              </a:ext>
            </a:extLst>
          </p:cNvPr>
          <p:cNvCxnSpPr>
            <a:cxnSpLocks/>
          </p:cNvCxnSpPr>
          <p:nvPr/>
        </p:nvCxnSpPr>
        <p:spPr>
          <a:xfrm flipH="1">
            <a:off x="9138660" y="2764032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EB237A-3D6A-35C7-F0DD-FF01C2B6CC6D}"/>
              </a:ext>
            </a:extLst>
          </p:cNvPr>
          <p:cNvCxnSpPr>
            <a:cxnSpLocks/>
          </p:cNvCxnSpPr>
          <p:nvPr/>
        </p:nvCxnSpPr>
        <p:spPr>
          <a:xfrm flipV="1">
            <a:off x="9138659" y="2764032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5224B-40B4-0121-05EE-42D5861EDB90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10C5CF-DF6F-374F-A28E-75CA4A8BA864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989371-B18D-61D6-773C-3CC6A775FA72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E43EC-FE94-B175-B752-DB612FD688AE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6B41EF-E9D0-95E9-EC4F-3AEDBB3C565C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19A22D-2505-E8CB-2A4C-BB5287845018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2C74D0-3C35-C298-B00D-9372D39A850E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1E9E6D-FD3D-1E1C-D628-4784C7940371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02AE09-5112-62D3-B0D1-87E582EAF0F0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9CE8D72-1F37-F2A8-97F7-03081FC57D27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6936B9-393E-3642-8C83-E9AF5937A343}"/>
              </a:ext>
            </a:extLst>
          </p:cNvPr>
          <p:cNvSpPr/>
          <p:nvPr/>
        </p:nvSpPr>
        <p:spPr>
          <a:xfrm>
            <a:off x="8247265" y="1744642"/>
            <a:ext cx="396578" cy="329569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46E47D-CED9-EC24-F562-E3137329686C}"/>
              </a:ext>
            </a:extLst>
          </p:cNvPr>
          <p:cNvSpPr/>
          <p:nvPr/>
        </p:nvSpPr>
        <p:spPr>
          <a:xfrm>
            <a:off x="8644407" y="1740312"/>
            <a:ext cx="780722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C76A44-A10F-1410-2F61-18668E1E5139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un 36">
            <a:extLst>
              <a:ext uri="{FF2B5EF4-FFF2-40B4-BE49-F238E27FC236}">
                <a16:creationId xmlns:a16="http://schemas.microsoft.com/office/drawing/2014/main" id="{9AB691AF-0969-618A-DA5A-DC9873EDEA45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Camera">
                <a:extLst>
                  <a:ext uri="{FF2B5EF4-FFF2-40B4-BE49-F238E27FC236}">
                    <a16:creationId xmlns:a16="http://schemas.microsoft.com/office/drawing/2014/main" id="{6F653E15-F353-BFD3-8BE5-EEBD619A3B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385294"/>
                  </p:ext>
                </p:extLst>
              </p:nvPr>
            </p:nvGraphicFramePr>
            <p:xfrm>
              <a:off x="8188936" y="991969"/>
              <a:ext cx="1004439" cy="890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Camera">
                <a:extLst>
                  <a:ext uri="{FF2B5EF4-FFF2-40B4-BE49-F238E27FC236}">
                    <a16:creationId xmlns:a16="http://schemas.microsoft.com/office/drawing/2014/main" id="{6F653E15-F353-BFD3-8BE5-EEBD619A3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8936" y="991969"/>
                <a:ext cx="1004439" cy="890729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09D3F12-2391-ACE8-F3E7-4D70FA64C3E5}"/>
              </a:ext>
            </a:extLst>
          </p:cNvPr>
          <p:cNvSpPr/>
          <p:nvPr/>
        </p:nvSpPr>
        <p:spPr>
          <a:xfrm>
            <a:off x="8247265" y="1735683"/>
            <a:ext cx="1167780" cy="3557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42D773-CC78-D348-F023-1836672EE8A3}"/>
              </a:ext>
            </a:extLst>
          </p:cNvPr>
          <p:cNvSpPr/>
          <p:nvPr/>
        </p:nvSpPr>
        <p:spPr>
          <a:xfrm>
            <a:off x="9414480" y="1735199"/>
            <a:ext cx="1135148" cy="3557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B0D534-4362-F01E-D196-FBC3C122CA03}"/>
              </a:ext>
            </a:extLst>
          </p:cNvPr>
          <p:cNvSpPr/>
          <p:nvPr/>
        </p:nvSpPr>
        <p:spPr>
          <a:xfrm>
            <a:off x="7116770" y="1734497"/>
            <a:ext cx="1135148" cy="3557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4" grpId="0" animBg="1"/>
      <p:bldP spid="35" grpId="0" animBg="1"/>
      <p:bldP spid="36" grpId="0" animBg="1"/>
      <p:bldP spid="39" grpId="1" animBg="1"/>
      <p:bldP spid="39" grpId="2" animBg="1"/>
      <p:bldP spid="40" grpId="0" animBg="1"/>
      <p:bldP spid="40" grpId="1" animBg="1"/>
      <p:bldP spid="41" grpId="0" animBg="1"/>
      <p:bldP spid="4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B385-0B6A-2C84-FC14-34B195BE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9AB0-DAA3-546A-BFDF-9ED27114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mera">
                <a:extLst>
                  <a:ext uri="{FF2B5EF4-FFF2-40B4-BE49-F238E27FC236}">
                    <a16:creationId xmlns:a16="http://schemas.microsoft.com/office/drawing/2014/main" id="{A9388FC4-4FAF-DFF8-8C79-DE2ED9248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4146316"/>
                  </p:ext>
                </p:extLst>
              </p:nvPr>
            </p:nvGraphicFramePr>
            <p:xfrm>
              <a:off x="2471596" y="4097531"/>
              <a:ext cx="985483" cy="9096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5483" cy="90967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93351" ay="-440204" az="86638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mera">
                <a:extLst>
                  <a:ext uri="{FF2B5EF4-FFF2-40B4-BE49-F238E27FC236}">
                    <a16:creationId xmlns:a16="http://schemas.microsoft.com/office/drawing/2014/main" id="{A9388FC4-4FAF-DFF8-8C79-DE2ED9248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1596" y="4097531"/>
                <a:ext cx="985483" cy="909677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01ADB9-F694-E48D-18FC-8E7B0A93D9E3}"/>
              </a:ext>
            </a:extLst>
          </p:cNvPr>
          <p:cNvCxnSpPr>
            <a:cxnSpLocks/>
          </p:cNvCxnSpPr>
          <p:nvPr/>
        </p:nvCxnSpPr>
        <p:spPr>
          <a:xfrm flipV="1">
            <a:off x="3114675" y="4010025"/>
            <a:ext cx="1943100" cy="342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B7D5D-D6E0-3D3C-BA43-953DC89AB06A}"/>
              </a:ext>
            </a:extLst>
          </p:cNvPr>
          <p:cNvCxnSpPr>
            <a:cxnSpLocks/>
          </p:cNvCxnSpPr>
          <p:nvPr/>
        </p:nvCxnSpPr>
        <p:spPr>
          <a:xfrm flipV="1">
            <a:off x="3057525" y="2609850"/>
            <a:ext cx="161925" cy="170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BF3706-04B4-6094-0C0B-AAA7EA602E71}"/>
              </a:ext>
            </a:extLst>
          </p:cNvPr>
          <p:cNvSpPr txBox="1"/>
          <p:nvPr/>
        </p:nvSpPr>
        <p:spPr>
          <a:xfrm>
            <a:off x="2133601" y="560070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Простір світу</a:t>
            </a:r>
            <a:endParaRPr lang="en-US" dirty="0">
              <a:latin typeface="YouTube San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982B52-8F46-1172-D18F-BC4BB0C5EEAE}"/>
              </a:ext>
            </a:extLst>
          </p:cNvPr>
          <p:cNvCxnSpPr>
            <a:cxnSpLocks/>
          </p:cNvCxnSpPr>
          <p:nvPr/>
        </p:nvCxnSpPr>
        <p:spPr>
          <a:xfrm flipV="1">
            <a:off x="3057525" y="3022779"/>
            <a:ext cx="1190625" cy="133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C1D0F10-BB1C-2A81-7CEB-FF3556FF62E9}"/>
              </a:ext>
            </a:extLst>
          </p:cNvPr>
          <p:cNvSpPr/>
          <p:nvPr/>
        </p:nvSpPr>
        <p:spPr>
          <a:xfrm>
            <a:off x="2964337" y="4269395"/>
            <a:ext cx="183037" cy="1670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B68035-36BD-829C-59F5-83470CF26312}"/>
              </a:ext>
            </a:extLst>
          </p:cNvPr>
          <p:cNvSpPr txBox="1"/>
          <p:nvPr/>
        </p:nvSpPr>
        <p:spPr>
          <a:xfrm>
            <a:off x="5781675" y="5600700"/>
            <a:ext cx="332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Простір камери </a:t>
            </a:r>
            <a:endParaRPr lang="en-US" dirty="0">
              <a:latin typeface="YouTube Sans"/>
            </a:endParaRPr>
          </a:p>
          <a:p>
            <a:pPr algn="ctr"/>
            <a:r>
              <a:rPr lang="uk-UA" dirty="0">
                <a:latin typeface="YouTube Sans"/>
              </a:rPr>
              <a:t>напрямленого світла</a:t>
            </a:r>
            <a:endParaRPr lang="en-US" dirty="0">
              <a:latin typeface="YouTube San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5248BE-C64A-2506-DADF-D58D7149C6BA}"/>
              </a:ext>
            </a:extLst>
          </p:cNvPr>
          <p:cNvSpPr/>
          <p:nvPr/>
        </p:nvSpPr>
        <p:spPr>
          <a:xfrm rot="20577539">
            <a:off x="3208531" y="2347913"/>
            <a:ext cx="2302988" cy="2011556"/>
          </a:xfrm>
          <a:prstGeom prst="rect">
            <a:avLst/>
          </a:prstGeom>
          <a:solidFill>
            <a:srgbClr val="6F6F74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3DD1EC-7A45-CE30-ABBA-DA738E941CBB}"/>
              </a:ext>
            </a:extLst>
          </p:cNvPr>
          <p:cNvCxnSpPr>
            <a:stCxn id="39" idx="0"/>
            <a:endCxn id="39" idx="2"/>
          </p:cNvCxnSpPr>
          <p:nvPr/>
        </p:nvCxnSpPr>
        <p:spPr>
          <a:xfrm>
            <a:off x="4065275" y="2392071"/>
            <a:ext cx="589500" cy="1923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75253-921D-4F30-A170-677E71E35BA2}"/>
              </a:ext>
            </a:extLst>
          </p:cNvPr>
          <p:cNvCxnSpPr>
            <a:cxnSpLocks/>
            <a:stCxn id="39" idx="3"/>
            <a:endCxn id="39" idx="1"/>
          </p:cNvCxnSpPr>
          <p:nvPr/>
        </p:nvCxnSpPr>
        <p:spPr>
          <a:xfrm flipH="1">
            <a:off x="3259087" y="3016239"/>
            <a:ext cx="2201876" cy="6749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8ED7E3-083A-1953-AA2E-BE4F5E63C04F}"/>
              </a:ext>
            </a:extLst>
          </p:cNvPr>
          <p:cNvCxnSpPr>
            <a:cxnSpLocks/>
          </p:cNvCxnSpPr>
          <p:nvPr/>
        </p:nvCxnSpPr>
        <p:spPr>
          <a:xfrm>
            <a:off x="4605966" y="2239782"/>
            <a:ext cx="594622" cy="1918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88FE51-EF31-1D1E-ACAB-053F140A1AE9}"/>
              </a:ext>
            </a:extLst>
          </p:cNvPr>
          <p:cNvCxnSpPr>
            <a:cxnSpLocks/>
          </p:cNvCxnSpPr>
          <p:nvPr/>
        </p:nvCxnSpPr>
        <p:spPr>
          <a:xfrm flipH="1">
            <a:off x="3404119" y="3509325"/>
            <a:ext cx="2206106" cy="669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5C2CA8-E9F8-33DD-B7C0-44929166AAE1}"/>
              </a:ext>
            </a:extLst>
          </p:cNvPr>
          <p:cNvCxnSpPr>
            <a:cxnSpLocks/>
          </p:cNvCxnSpPr>
          <p:nvPr/>
        </p:nvCxnSpPr>
        <p:spPr>
          <a:xfrm flipH="1">
            <a:off x="3109825" y="2509921"/>
            <a:ext cx="2206106" cy="669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D32033-3F01-9619-5081-02A96CF1CC40}"/>
                  </a:ext>
                </a:extLst>
              </p:cNvPr>
              <p:cNvSpPr txBox="1"/>
              <p:nvPr/>
            </p:nvSpPr>
            <p:spPr>
              <a:xfrm>
                <a:off x="4215721" y="2792377"/>
                <a:ext cx="803938" cy="2769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𝐿𝑜𝑜𝑘𝐴𝑡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D32033-3F01-9619-5081-02A96CF1C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21" y="2792377"/>
                <a:ext cx="803938" cy="276999"/>
              </a:xfrm>
              <a:prstGeom prst="rect">
                <a:avLst/>
              </a:prstGeom>
              <a:blipFill>
                <a:blip r:embed="rId4"/>
                <a:stretch>
                  <a:fillRect l="-6107" r="-687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0C9E88-2C9E-BCAA-FF36-6D4EFC9F1298}"/>
              </a:ext>
            </a:extLst>
          </p:cNvPr>
          <p:cNvCxnSpPr>
            <a:cxnSpLocks/>
          </p:cNvCxnSpPr>
          <p:nvPr/>
        </p:nvCxnSpPr>
        <p:spPr>
          <a:xfrm>
            <a:off x="3503592" y="2573087"/>
            <a:ext cx="594622" cy="1918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44D016E-7AE0-2EE2-27CE-7F5BCA34A230}"/>
              </a:ext>
            </a:extLst>
          </p:cNvPr>
          <p:cNvSpPr/>
          <p:nvPr/>
        </p:nvSpPr>
        <p:spPr>
          <a:xfrm>
            <a:off x="3940707" y="3207009"/>
            <a:ext cx="135269" cy="14287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551BD1-69AF-E396-752E-D09F8B810DDF}"/>
                  </a:ext>
                </a:extLst>
              </p:cNvPr>
              <p:cNvSpPr txBox="1"/>
              <p:nvPr/>
            </p:nvSpPr>
            <p:spPr>
              <a:xfrm>
                <a:off x="3871665" y="3414492"/>
                <a:ext cx="862736" cy="553998"/>
              </a:xfrm>
              <a:prstGeom prst="rect">
                <a:avLst/>
              </a:prstGeom>
              <a:solidFill>
                <a:srgbClr val="92D050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𝑆h𝑎𝑑𝑜𝑤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551BD1-69AF-E396-752E-D09F8B810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65" y="3414492"/>
                <a:ext cx="862736" cy="553998"/>
              </a:xfrm>
              <a:prstGeom prst="rect">
                <a:avLst/>
              </a:prstGeom>
              <a:blipFill>
                <a:blip r:embed="rId5"/>
                <a:stretch>
                  <a:fillRect l="-6338" r="-6338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349849A-D1D4-AE1D-886A-7F3A24B4358B}"/>
              </a:ext>
            </a:extLst>
          </p:cNvPr>
          <p:cNvCxnSpPr>
            <a:cxnSpLocks/>
          </p:cNvCxnSpPr>
          <p:nvPr/>
        </p:nvCxnSpPr>
        <p:spPr>
          <a:xfrm flipV="1">
            <a:off x="2305050" y="2573087"/>
            <a:ext cx="0" cy="250373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1A06BFD-46C2-79E5-F5C3-CD4140163C79}"/>
              </a:ext>
            </a:extLst>
          </p:cNvPr>
          <p:cNvCxnSpPr>
            <a:cxnSpLocks/>
          </p:cNvCxnSpPr>
          <p:nvPr/>
        </p:nvCxnSpPr>
        <p:spPr>
          <a:xfrm>
            <a:off x="2305050" y="5076825"/>
            <a:ext cx="2504783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ACC8026-034A-6431-C4B3-5AC56AAE60F9}"/>
                  </a:ext>
                </a:extLst>
              </p:cNvPr>
              <p:cNvSpPr txBox="1"/>
              <p:nvPr/>
            </p:nvSpPr>
            <p:spPr>
              <a:xfrm>
                <a:off x="4879108" y="492290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ACC8026-034A-6431-C4B3-5AC56AAE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108" y="4922903"/>
                <a:ext cx="194540" cy="276999"/>
              </a:xfrm>
              <a:prstGeom prst="rect">
                <a:avLst/>
              </a:prstGeom>
              <a:blipFill>
                <a:blip r:embed="rId6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3427C8-2B62-FE0E-12F2-1CFDC301EB05}"/>
                  </a:ext>
                </a:extLst>
              </p:cNvPr>
              <p:cNvSpPr txBox="1"/>
              <p:nvPr/>
            </p:nvSpPr>
            <p:spPr>
              <a:xfrm>
                <a:off x="2191741" y="225357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3427C8-2B62-FE0E-12F2-1CFDC301E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741" y="2253571"/>
                <a:ext cx="197939" cy="276999"/>
              </a:xfrm>
              <a:prstGeom prst="rect">
                <a:avLst/>
              </a:prstGeom>
              <a:blipFill>
                <a:blip r:embed="rId7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BDFFBC0-F529-896E-BA09-19ADA6339297}"/>
              </a:ext>
            </a:extLst>
          </p:cNvPr>
          <p:cNvCxnSpPr>
            <a:cxnSpLocks/>
          </p:cNvCxnSpPr>
          <p:nvPr/>
        </p:nvCxnSpPr>
        <p:spPr>
          <a:xfrm flipV="1">
            <a:off x="6151480" y="2573087"/>
            <a:ext cx="0" cy="250373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152CD8-CC2C-FFE5-4508-F9A39FCD4ACD}"/>
              </a:ext>
            </a:extLst>
          </p:cNvPr>
          <p:cNvCxnSpPr>
            <a:cxnSpLocks/>
          </p:cNvCxnSpPr>
          <p:nvPr/>
        </p:nvCxnSpPr>
        <p:spPr>
          <a:xfrm>
            <a:off x="6151480" y="5076825"/>
            <a:ext cx="2504783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2773E9-E23E-25B8-F248-03ACB4E5CB6B}"/>
                  </a:ext>
                </a:extLst>
              </p:cNvPr>
              <p:cNvSpPr txBox="1"/>
              <p:nvPr/>
            </p:nvSpPr>
            <p:spPr>
              <a:xfrm>
                <a:off x="8725538" y="492290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2773E9-E23E-25B8-F248-03ACB4E5C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38" y="4922903"/>
                <a:ext cx="194540" cy="276999"/>
              </a:xfrm>
              <a:prstGeom prst="rect">
                <a:avLst/>
              </a:prstGeom>
              <a:blipFill>
                <a:blip r:embed="rId8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7D76D2-48F2-A4E3-90BD-37083DB53DCC}"/>
                  </a:ext>
                </a:extLst>
              </p:cNvPr>
              <p:cNvSpPr txBox="1"/>
              <p:nvPr/>
            </p:nvSpPr>
            <p:spPr>
              <a:xfrm>
                <a:off x="6038171" y="2253571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7D76D2-48F2-A4E3-90BD-37083DB5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171" y="2253571"/>
                <a:ext cx="197939" cy="276999"/>
              </a:xfrm>
              <a:prstGeom prst="rect">
                <a:avLst/>
              </a:prstGeom>
              <a:blipFill>
                <a:blip r:embed="rId9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269E7053-5408-12F1-508E-FA1E638CE1F6}"/>
              </a:ext>
            </a:extLst>
          </p:cNvPr>
          <p:cNvSpPr/>
          <p:nvPr/>
        </p:nvSpPr>
        <p:spPr>
          <a:xfrm>
            <a:off x="6147126" y="2724150"/>
            <a:ext cx="2387274" cy="2356782"/>
          </a:xfrm>
          <a:prstGeom prst="rect">
            <a:avLst/>
          </a:prstGeom>
          <a:solidFill>
            <a:srgbClr val="6F6F74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EA85BB-43DE-762A-3CEA-708096A2D835}"/>
              </a:ext>
            </a:extLst>
          </p:cNvPr>
          <p:cNvCxnSpPr>
            <a:cxnSpLocks/>
            <a:stCxn id="72" idx="3"/>
            <a:endCxn id="72" idx="1"/>
          </p:cNvCxnSpPr>
          <p:nvPr/>
        </p:nvCxnSpPr>
        <p:spPr>
          <a:xfrm flipH="1">
            <a:off x="6147126" y="3902541"/>
            <a:ext cx="2387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E90008-0E49-7DA8-A757-DCD4BBCDB9BA}"/>
              </a:ext>
            </a:extLst>
          </p:cNvPr>
          <p:cNvCxnSpPr>
            <a:cxnSpLocks/>
            <a:stCxn id="72" idx="2"/>
            <a:endCxn id="72" idx="0"/>
          </p:cNvCxnSpPr>
          <p:nvPr/>
        </p:nvCxnSpPr>
        <p:spPr>
          <a:xfrm flipV="1">
            <a:off x="7340763" y="2724150"/>
            <a:ext cx="0" cy="2356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94B771-6CA4-5000-6127-C270B6155313}"/>
              </a:ext>
            </a:extLst>
          </p:cNvPr>
          <p:cNvCxnSpPr>
            <a:cxnSpLocks/>
          </p:cNvCxnSpPr>
          <p:nvPr/>
        </p:nvCxnSpPr>
        <p:spPr>
          <a:xfrm flipV="1">
            <a:off x="7921788" y="2724150"/>
            <a:ext cx="0" cy="2356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A032816-15FD-6F8C-FD46-68CFBFEFCDF3}"/>
              </a:ext>
            </a:extLst>
          </p:cNvPr>
          <p:cNvCxnSpPr>
            <a:cxnSpLocks/>
          </p:cNvCxnSpPr>
          <p:nvPr/>
        </p:nvCxnSpPr>
        <p:spPr>
          <a:xfrm flipV="1">
            <a:off x="6731163" y="2720043"/>
            <a:ext cx="0" cy="2356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06C9A57-44CC-23FC-B472-5B0377C0E85E}"/>
              </a:ext>
            </a:extLst>
          </p:cNvPr>
          <p:cNvCxnSpPr>
            <a:cxnSpLocks/>
          </p:cNvCxnSpPr>
          <p:nvPr/>
        </p:nvCxnSpPr>
        <p:spPr>
          <a:xfrm flipH="1">
            <a:off x="6147126" y="4491535"/>
            <a:ext cx="2387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8BC0912-722A-B1E6-D3B6-A72FCCF138C5}"/>
              </a:ext>
            </a:extLst>
          </p:cNvPr>
          <p:cNvCxnSpPr>
            <a:cxnSpLocks/>
          </p:cNvCxnSpPr>
          <p:nvPr/>
        </p:nvCxnSpPr>
        <p:spPr>
          <a:xfrm flipH="1">
            <a:off x="6151889" y="3307519"/>
            <a:ext cx="2387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44A005A-90AA-A953-15F1-12834CF08B9E}"/>
              </a:ext>
            </a:extLst>
          </p:cNvPr>
          <p:cNvSpPr/>
          <p:nvPr/>
        </p:nvSpPr>
        <p:spPr>
          <a:xfrm>
            <a:off x="6714476" y="2444797"/>
            <a:ext cx="183037" cy="1670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1DAB07-B9BC-6707-5FFD-22FFC265D68A}"/>
              </a:ext>
            </a:extLst>
          </p:cNvPr>
          <p:cNvCxnSpPr>
            <a:cxnSpLocks/>
            <a:stCxn id="85" idx="5"/>
          </p:cNvCxnSpPr>
          <p:nvPr/>
        </p:nvCxnSpPr>
        <p:spPr>
          <a:xfrm>
            <a:off x="6870708" y="2587392"/>
            <a:ext cx="894976" cy="13507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6C31D-4EA4-F58D-75BE-0904E18EFC4E}"/>
                  </a:ext>
                </a:extLst>
              </p:cNvPr>
              <p:cNvSpPr txBox="1"/>
              <p:nvPr/>
            </p:nvSpPr>
            <p:spPr>
              <a:xfrm>
                <a:off x="7518477" y="3979247"/>
                <a:ext cx="803938" cy="276999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𝐿𝑜𝑜𝑘𝐴𝑡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26C31D-4EA4-F58D-75BE-0904E18EF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77" y="3979247"/>
                <a:ext cx="803938" cy="276999"/>
              </a:xfrm>
              <a:prstGeom prst="rect">
                <a:avLst/>
              </a:prstGeom>
              <a:blipFill>
                <a:blip r:embed="rId10"/>
                <a:stretch>
                  <a:fillRect l="-6061" r="-606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8B74C0CB-7328-813A-12AE-33525B9772C9}"/>
              </a:ext>
            </a:extLst>
          </p:cNvPr>
          <p:cNvSpPr/>
          <p:nvPr/>
        </p:nvSpPr>
        <p:spPr>
          <a:xfrm>
            <a:off x="7496006" y="3559267"/>
            <a:ext cx="135269" cy="14287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568E39-1A5C-18AE-57A6-45135CA3DA37}"/>
              </a:ext>
            </a:extLst>
          </p:cNvPr>
          <p:cNvSpPr/>
          <p:nvPr/>
        </p:nvSpPr>
        <p:spPr>
          <a:xfrm>
            <a:off x="7273128" y="3226059"/>
            <a:ext cx="135269" cy="14287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29F76-1C83-5D43-5EED-E8AE3A9249AE}"/>
              </a:ext>
            </a:extLst>
          </p:cNvPr>
          <p:cNvSpPr/>
          <p:nvPr/>
        </p:nvSpPr>
        <p:spPr>
          <a:xfrm>
            <a:off x="3731089" y="3451638"/>
            <a:ext cx="135269" cy="14287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45185BE9-4CAC-68FA-7E2E-7294E47E57EF}"/>
              </a:ext>
            </a:extLst>
          </p:cNvPr>
          <p:cNvSpPr/>
          <p:nvPr/>
        </p:nvSpPr>
        <p:spPr>
          <a:xfrm>
            <a:off x="4734401" y="5460448"/>
            <a:ext cx="1771173" cy="8641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49CD2429-5391-34BC-C68A-F654D341B08A}"/>
              </a:ext>
            </a:extLst>
          </p:cNvPr>
          <p:cNvSpPr/>
          <p:nvPr/>
        </p:nvSpPr>
        <p:spPr>
          <a:xfrm rot="10800000">
            <a:off x="4654775" y="1136090"/>
            <a:ext cx="1771173" cy="8641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2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  <p:bldP spid="57" grpId="1" animBg="1"/>
      <p:bldP spid="58" grpId="0" animBg="1"/>
      <p:bldP spid="70" grpId="0"/>
      <p:bldP spid="71" grpId="0"/>
      <p:bldP spid="72" grpId="0" animBg="1"/>
      <p:bldP spid="85" grpId="0" animBg="1"/>
      <p:bldP spid="89" grpId="0" animBg="1"/>
      <p:bldP spid="90" grpId="0" animBg="1"/>
      <p:bldP spid="90" grpId="1" animBg="1"/>
      <p:bldP spid="6" grpId="0" animBg="1"/>
      <p:bldP spid="7" grpId="0" animBg="1"/>
      <p:bldP spid="9" grpId="0" animBg="1"/>
      <p:bldP spid="9" grpId="1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A50-C286-BD00-DC81-6A6A3BC7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FD17-E6AE-4A81-2A01-9872DBBA0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7B217-21C2-0B05-6AD4-29B31A859B0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B3C4-0E6A-23C9-185F-0717CB6B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EED5-F18E-1454-B2D7-BB0128D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0CEA7-462B-A78B-7E4B-70A79E875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10262" cy="4663440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Коли </a:t>
                </a:r>
                <a:r>
                  <a:rPr lang="uk-UA" dirty="0" err="1"/>
                  <a:t>растеризуємо</a:t>
                </a:r>
                <a:r>
                  <a:rPr lang="uk-UA" dirty="0"/>
                  <a:t> світ, ми хочемо знати чи фрагмент у тіні чи ні. Застосовуючи буфер глибини з точки зору світла, нам потрібні дві речі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uk-UA" dirty="0"/>
                  <a:t>Відстань фрагмента до світла якби він був </a:t>
                </a:r>
                <a:r>
                  <a:rPr lang="uk-UA" dirty="0" err="1"/>
                  <a:t>растеризований</a:t>
                </a:r>
                <a:r>
                  <a:rPr lang="uk-UA" dirty="0"/>
                  <a:t> з точки зору світла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координати фрагмента в цьому буфері глибини, щоб дізнатись відстань до освітленої поверхні</a:t>
                </a:r>
                <a:endParaRPr lang="en-US" dirty="0"/>
              </a:p>
              <a:p>
                <a:r>
                  <a:rPr lang="uk-UA" dirty="0"/>
                  <a:t>Якби ми мали ці дві речі, ми б знали чи фрагмент освітлений чи ні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uk-UA" dirty="0"/>
                  <a:t>Якщо фрагмент має більшу відстань ніж у буфері (</a:t>
                </a:r>
                <a14:m>
                  <m:oMath xmlns:m="http://schemas.openxmlformats.org/officeDocument/2006/math">
                    <m:r>
                      <a:rPr lang="uk-UA" b="0" i="1" smtClean="0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uk-UA" dirty="0"/>
                  <a:t>, то він у тіні</a:t>
                </a:r>
              </a:p>
              <a:p>
                <a:pPr lvl="1"/>
                <a:r>
                  <a:rPr lang="uk-UA" dirty="0"/>
                  <a:t>Якщо меншу або рівну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uk-UA" b="0" i="1" smtClean="0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uk-UA" dirty="0"/>
                  <a:t>то він освітлений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0CEA7-462B-A78B-7E4B-70A79E875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10262" cy="4663440"/>
              </a:xfrm>
              <a:blipFill>
                <a:blip r:embed="rId2"/>
                <a:stretch>
                  <a:fillRect l="-213" t="-915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3A9185-2F24-30B9-88D8-3511103B6C07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F1B007-AF47-3078-8198-29E9FDB00441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DA2AB-FFE9-7A1D-4DB1-CF7179A63982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0241C9-E39F-01F0-F55E-A8322363DDC4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87101E-7ADC-0586-967E-28742008F70B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DA160A-8511-A6E0-5146-B2503943EFD0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7B81D8-BAA6-CC08-F5B2-2F1806C72481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4F08A-071B-AB4A-6A42-067CCB1786C6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330A4-C650-28C3-31FD-CF6C321AB789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C7BB03-0AD9-FC87-12B9-7E767C7DDC6B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91952E-10FA-B538-4288-9349C9C303E8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17FCC-74F6-D852-F02A-DF469072FC18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892BBE-C075-132B-5D58-A169D9CAF709}"/>
              </a:ext>
            </a:extLst>
          </p:cNvPr>
          <p:cNvCxnSpPr>
            <a:cxnSpLocks/>
          </p:cNvCxnSpPr>
          <p:nvPr/>
        </p:nvCxnSpPr>
        <p:spPr>
          <a:xfrm flipH="1">
            <a:off x="8510010" y="4368241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78B75F-A382-B4EF-E77C-36943A0A81EB}"/>
              </a:ext>
            </a:extLst>
          </p:cNvPr>
          <p:cNvCxnSpPr>
            <a:cxnSpLocks/>
          </p:cNvCxnSpPr>
          <p:nvPr/>
        </p:nvCxnSpPr>
        <p:spPr>
          <a:xfrm flipH="1">
            <a:off x="10802314" y="4359968"/>
            <a:ext cx="108255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D07B72-31B8-715C-883B-A3DFA605A071}"/>
              </a:ext>
            </a:extLst>
          </p:cNvPr>
          <p:cNvCxnSpPr>
            <a:cxnSpLocks/>
          </p:cNvCxnSpPr>
          <p:nvPr/>
        </p:nvCxnSpPr>
        <p:spPr>
          <a:xfrm flipH="1">
            <a:off x="9138660" y="2764032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DC084E-1682-1C1D-F35F-CE92399475DF}"/>
              </a:ext>
            </a:extLst>
          </p:cNvPr>
          <p:cNvCxnSpPr>
            <a:cxnSpLocks/>
          </p:cNvCxnSpPr>
          <p:nvPr/>
        </p:nvCxnSpPr>
        <p:spPr>
          <a:xfrm flipV="1">
            <a:off x="9138659" y="2764032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A62300B-65E9-0BE3-FD55-56CDECAD3464}"/>
              </a:ext>
            </a:extLst>
          </p:cNvPr>
          <p:cNvSpPr/>
          <p:nvPr/>
        </p:nvSpPr>
        <p:spPr>
          <a:xfrm>
            <a:off x="9358827" y="2702997"/>
            <a:ext cx="128211" cy="10602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328B2F-9CCC-B8CA-02E9-587C7922D7E2}"/>
              </a:ext>
            </a:extLst>
          </p:cNvPr>
          <p:cNvSpPr/>
          <p:nvPr/>
        </p:nvSpPr>
        <p:spPr>
          <a:xfrm>
            <a:off x="10378971" y="4305960"/>
            <a:ext cx="128211" cy="106027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amera">
                <a:extLst>
                  <a:ext uri="{FF2B5EF4-FFF2-40B4-BE49-F238E27FC236}">
                    <a16:creationId xmlns:a16="http://schemas.microsoft.com/office/drawing/2014/main" id="{03E909EA-AC89-C2B4-EB2E-05D66CAF12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amera">
                <a:extLst>
                  <a:ext uri="{FF2B5EF4-FFF2-40B4-BE49-F238E27FC236}">
                    <a16:creationId xmlns:a16="http://schemas.microsoft.com/office/drawing/2014/main" id="{03E909EA-AC89-C2B4-EB2E-05D66CAF12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E485EAE-FF7A-7AC1-2E29-75AE32CDE76B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8254A1-0EF7-081D-B795-EF642B351FAD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CC1099-05B7-6615-27BF-13B386C1E163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C7E984-20DC-DB66-0BF4-C714B085C466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B3CC0F-16B9-9203-96CC-6B98D296920A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DD9890-D0E1-D0F5-4026-F92FDE6FF993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DCAC7B-4B87-3B35-BB85-6FA19F6BF99D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DE96B-E795-551C-7929-D78D964B0D26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A187F4-6FA7-4099-5032-7CCCDF834C6B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4705CAB-9D53-1CCD-F6F1-26A88BBF6B15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6452FE-535C-3828-A7B3-09299F75A0D0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550EF5-6B44-7A0D-E4A2-8889EC57092A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67CB3C-AE56-F622-C841-D5A686C1A2B2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7567C2-36B6-15EA-79FD-B985F168C458}"/>
              </a:ext>
            </a:extLst>
          </p:cNvPr>
          <p:cNvCxnSpPr>
            <a:endCxn id="21" idx="2"/>
          </p:cNvCxnSpPr>
          <p:nvPr/>
        </p:nvCxnSpPr>
        <p:spPr>
          <a:xfrm>
            <a:off x="7572950" y="3639189"/>
            <a:ext cx="2806021" cy="7197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DD6A1-6ED8-73E5-AC5B-A22A30049E49}"/>
              </a:ext>
            </a:extLst>
          </p:cNvPr>
          <p:cNvCxnSpPr>
            <a:cxnSpLocks/>
            <a:stCxn id="41" idx="2"/>
            <a:endCxn id="21" idx="1"/>
          </p:cNvCxnSpPr>
          <p:nvPr/>
        </p:nvCxnSpPr>
        <p:spPr>
          <a:xfrm>
            <a:off x="9033025" y="2085431"/>
            <a:ext cx="1364722" cy="22360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8771E9D9-8885-6B33-B006-06F94CCD5A5E}"/>
              </a:ext>
            </a:extLst>
          </p:cNvPr>
          <p:cNvSpPr/>
          <p:nvPr/>
        </p:nvSpPr>
        <p:spPr>
          <a:xfrm rot="19658878">
            <a:off x="9779531" y="1960169"/>
            <a:ext cx="344596" cy="233205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n 21">
            <a:extLst>
              <a:ext uri="{FF2B5EF4-FFF2-40B4-BE49-F238E27FC236}">
                <a16:creationId xmlns:a16="http://schemas.microsoft.com/office/drawing/2014/main" id="{A1F3092D-9616-B98A-D5EC-A5939A627EBB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amera">
                <a:extLst>
                  <a:ext uri="{FF2B5EF4-FFF2-40B4-BE49-F238E27FC236}">
                    <a16:creationId xmlns:a16="http://schemas.microsoft.com/office/drawing/2014/main" id="{8A9BE5AB-5691-96C6-3E82-4F866FD134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88936" y="991969"/>
              <a:ext cx="1004439" cy="890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amera">
                <a:extLst>
                  <a:ext uri="{FF2B5EF4-FFF2-40B4-BE49-F238E27FC236}">
                    <a16:creationId xmlns:a16="http://schemas.microsoft.com/office/drawing/2014/main" id="{8A9BE5AB-5691-96C6-3E82-4F866FD13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8936" y="991969"/>
                <a:ext cx="1004439" cy="89072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C86788A5-A0C0-5166-5967-C93E6A6D5985}"/>
              </a:ext>
            </a:extLst>
          </p:cNvPr>
          <p:cNvSpPr/>
          <p:nvPr/>
        </p:nvSpPr>
        <p:spPr>
          <a:xfrm>
            <a:off x="8969674" y="2030697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382013-5AC0-9E86-31AD-E78365EFBD7C}"/>
                  </a:ext>
                </a:extLst>
              </p:cNvPr>
              <p:cNvSpPr txBox="1"/>
              <p:nvPr/>
            </p:nvSpPr>
            <p:spPr>
              <a:xfrm>
                <a:off x="9050361" y="1822977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𝑈𝑉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382013-5AC0-9E86-31AD-E78365EF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361" y="1822977"/>
                <a:ext cx="374398" cy="276999"/>
              </a:xfrm>
              <a:prstGeom prst="rect">
                <a:avLst/>
              </a:prstGeom>
              <a:blipFill>
                <a:blip r:embed="rId6"/>
                <a:stretch>
                  <a:fillRect l="-14754" r="-1147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01CBE9-6724-EB32-3C32-15577C9D32DF}"/>
                  </a:ext>
                </a:extLst>
              </p:cNvPr>
              <p:cNvSpPr txBox="1"/>
              <p:nvPr/>
            </p:nvSpPr>
            <p:spPr>
              <a:xfrm>
                <a:off x="10125436" y="2805362"/>
                <a:ext cx="703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01CBE9-6724-EB32-3C32-15577C9D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6" y="2805362"/>
                <a:ext cx="703654" cy="276999"/>
              </a:xfrm>
              <a:prstGeom prst="rect">
                <a:avLst/>
              </a:prstGeom>
              <a:blipFill>
                <a:blip r:embed="rId7"/>
                <a:stretch>
                  <a:fillRect l="-9565" r="-260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Brace 45">
            <a:extLst>
              <a:ext uri="{FF2B5EF4-FFF2-40B4-BE49-F238E27FC236}">
                <a16:creationId xmlns:a16="http://schemas.microsoft.com/office/drawing/2014/main" id="{2238B947-60C7-C343-5660-2543024D3DFD}"/>
              </a:ext>
            </a:extLst>
          </p:cNvPr>
          <p:cNvSpPr/>
          <p:nvPr/>
        </p:nvSpPr>
        <p:spPr>
          <a:xfrm rot="8838202">
            <a:off x="8840878" y="2129167"/>
            <a:ext cx="344596" cy="81260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DB08C6-4B79-8A81-DBB7-9B2867196EEF}"/>
                  </a:ext>
                </a:extLst>
              </p:cNvPr>
              <p:cNvSpPr txBox="1"/>
              <p:nvPr/>
            </p:nvSpPr>
            <p:spPr>
              <a:xfrm>
                <a:off x="8264795" y="2548750"/>
                <a:ext cx="69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DB08C6-4B79-8A81-DBB7-9B286719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795" y="2548750"/>
                <a:ext cx="698332" cy="276999"/>
              </a:xfrm>
              <a:prstGeom prst="rect">
                <a:avLst/>
              </a:prstGeom>
              <a:blipFill>
                <a:blip r:embed="rId8"/>
                <a:stretch>
                  <a:fillRect l="-9649" r="-263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7C7459D-AFF4-4FB6-4E42-8EC18FCDD5A2}"/>
              </a:ext>
            </a:extLst>
          </p:cNvPr>
          <p:cNvSpPr/>
          <p:nvPr/>
        </p:nvSpPr>
        <p:spPr>
          <a:xfrm>
            <a:off x="1742032" y="4411987"/>
            <a:ext cx="4738861" cy="552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49" grpId="1" animBg="1"/>
      <p:bldP spid="29" grpId="1" animBg="1"/>
      <p:bldP spid="29" grpId="3" animBg="1"/>
      <p:bldP spid="39" grpId="1"/>
      <p:bldP spid="39" grpId="3"/>
      <p:bldP spid="43" grpId="1"/>
      <p:bldP spid="46" grpId="0" animBg="1"/>
      <p:bldP spid="48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6721-A516-9B10-EDC3-FD28B20A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3BDC-6C44-496F-BF83-A5C9181D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7BFE1-D67A-CD0F-CEBC-B53C04179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10262" cy="4718838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Коли </a:t>
                </a:r>
                <a:r>
                  <a:rPr lang="uk-UA" dirty="0" err="1"/>
                  <a:t>растеризуємо</a:t>
                </a:r>
                <a:r>
                  <a:rPr lang="uk-UA" dirty="0"/>
                  <a:t> світ, ми хочемо знати чи фрагмент у тіні чи ні. Застосовуючи буфер глибини з точки зору світла, нам потрібні дві речі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uk-UA" dirty="0"/>
                  <a:t>Відстань фрагмента до світла якби він був </a:t>
                </a:r>
                <a:r>
                  <a:rPr lang="uk-UA" dirty="0" err="1"/>
                  <a:t>растеризований</a:t>
                </a:r>
                <a:r>
                  <a:rPr lang="uk-UA" dirty="0"/>
                  <a:t> з точки зору світла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координати фрагмента в цьому буфері глибини, щоб дізнатись відстань до освітленої поверхні</a:t>
                </a:r>
                <a:endParaRPr lang="en-US" dirty="0"/>
              </a:p>
              <a:p>
                <a:r>
                  <a:rPr lang="uk-UA" dirty="0"/>
                  <a:t>Якби ми мали ці дві речі, ми б знали чи фрагмент освітлений чи ні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uk-UA" dirty="0"/>
                  <a:t>Якщо фрагмент має більшу відстань ніж у буфері (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uk-UA" dirty="0"/>
                  <a:t>, то він у тіні</a:t>
                </a:r>
              </a:p>
              <a:p>
                <a:pPr lvl="1"/>
                <a:r>
                  <a:rPr lang="uk-UA" dirty="0"/>
                  <a:t>Якщо меншу або рівну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відс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uk-UA" dirty="0"/>
                  <a:t>то він освітлений</a:t>
                </a:r>
                <a:endParaRPr lang="en-US" dirty="0"/>
              </a:p>
              <a:p>
                <a:r>
                  <a:rPr lang="uk-UA" dirty="0"/>
                  <a:t>І це головна ідея алгоритму </a:t>
                </a:r>
                <a:r>
                  <a:rPr lang="uk-UA" b="1" dirty="0"/>
                  <a:t>відображення тіней</a:t>
                </a:r>
                <a:r>
                  <a:rPr lang="en-US" b="1" dirty="0"/>
                  <a:t>/shadow mapping</a:t>
                </a:r>
                <a:r>
                  <a:rPr lang="uk-UA" b="1" dirty="0"/>
                  <a:t> </a:t>
                </a:r>
                <a:r>
                  <a:rPr lang="en-US" dirty="0"/>
                  <a:t>:D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7BFE1-D67A-CD0F-CEBC-B53C04179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10262" cy="4718838"/>
              </a:xfrm>
              <a:blipFill>
                <a:blip r:embed="rId2"/>
                <a:stretch>
                  <a:fillRect l="-213" t="-904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6A968D-8377-A812-433A-57017D074786}"/>
              </a:ext>
            </a:extLst>
          </p:cNvPr>
          <p:cNvCxnSpPr>
            <a:cxnSpLocks/>
          </p:cNvCxnSpPr>
          <p:nvPr/>
        </p:nvCxnSpPr>
        <p:spPr>
          <a:xfrm flipV="1">
            <a:off x="8510010" y="4381773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E2B16B-52F6-A926-4537-B7D6ADBAC634}"/>
              </a:ext>
            </a:extLst>
          </p:cNvPr>
          <p:cNvCxnSpPr>
            <a:cxnSpLocks/>
          </p:cNvCxnSpPr>
          <p:nvPr/>
        </p:nvCxnSpPr>
        <p:spPr>
          <a:xfrm>
            <a:off x="8405343" y="2073968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5FEB0-1772-CC63-60AD-1420D9B7F242}"/>
              </a:ext>
            </a:extLst>
          </p:cNvPr>
          <p:cNvCxnSpPr>
            <a:cxnSpLocks/>
          </p:cNvCxnSpPr>
          <p:nvPr/>
        </p:nvCxnSpPr>
        <p:spPr>
          <a:xfrm>
            <a:off x="8048960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0F6AB3-0C2C-6245-F027-396F0C11FF68}"/>
              </a:ext>
            </a:extLst>
          </p:cNvPr>
          <p:cNvCxnSpPr>
            <a:cxnSpLocks/>
          </p:cNvCxnSpPr>
          <p:nvPr/>
        </p:nvCxnSpPr>
        <p:spPr>
          <a:xfrm>
            <a:off x="7710197" y="2090514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D4B0F1-C296-218D-5492-E1D84207481D}"/>
              </a:ext>
            </a:extLst>
          </p:cNvPr>
          <p:cNvCxnSpPr>
            <a:cxnSpLocks/>
          </p:cNvCxnSpPr>
          <p:nvPr/>
        </p:nvCxnSpPr>
        <p:spPr>
          <a:xfrm>
            <a:off x="9587499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0718BB-F317-165B-4B25-2F42E179C2B6}"/>
              </a:ext>
            </a:extLst>
          </p:cNvPr>
          <p:cNvCxnSpPr>
            <a:cxnSpLocks/>
          </p:cNvCxnSpPr>
          <p:nvPr/>
        </p:nvCxnSpPr>
        <p:spPr>
          <a:xfrm>
            <a:off x="9981622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DA86F6-28A0-38BC-80A7-E21F682B72E6}"/>
              </a:ext>
            </a:extLst>
          </p:cNvPr>
          <p:cNvCxnSpPr>
            <a:cxnSpLocks/>
          </p:cNvCxnSpPr>
          <p:nvPr/>
        </p:nvCxnSpPr>
        <p:spPr>
          <a:xfrm>
            <a:off x="7299851" y="208224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81F044-34C2-CA81-A506-5BBAE2416985}"/>
              </a:ext>
            </a:extLst>
          </p:cNvPr>
          <p:cNvCxnSpPr>
            <a:cxnSpLocks/>
          </p:cNvCxnSpPr>
          <p:nvPr/>
        </p:nvCxnSpPr>
        <p:spPr>
          <a:xfrm>
            <a:off x="10375745" y="2065695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9B150F-0C11-D0A0-2933-5948454F0BA3}"/>
              </a:ext>
            </a:extLst>
          </p:cNvPr>
          <p:cNvCxnSpPr>
            <a:cxnSpLocks/>
          </p:cNvCxnSpPr>
          <p:nvPr/>
        </p:nvCxnSpPr>
        <p:spPr>
          <a:xfrm>
            <a:off x="9193376" y="2090514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047114-844B-8701-0CF1-61D900645989}"/>
              </a:ext>
            </a:extLst>
          </p:cNvPr>
          <p:cNvCxnSpPr>
            <a:cxnSpLocks/>
          </p:cNvCxnSpPr>
          <p:nvPr/>
        </p:nvCxnSpPr>
        <p:spPr>
          <a:xfrm>
            <a:off x="8812092" y="2090513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AB89D-03F1-E245-BDD8-567C5B18F911}"/>
              </a:ext>
            </a:extLst>
          </p:cNvPr>
          <p:cNvSpPr/>
          <p:nvPr/>
        </p:nvSpPr>
        <p:spPr>
          <a:xfrm>
            <a:off x="9141668" y="2768041"/>
            <a:ext cx="1666374" cy="1618248"/>
          </a:xfrm>
          <a:custGeom>
            <a:avLst/>
            <a:gdLst>
              <a:gd name="connsiteX0" fmla="*/ 0 w 1666374"/>
              <a:gd name="connsiteY0" fmla="*/ 613611 h 1618248"/>
              <a:gd name="connsiteX1" fmla="*/ 625642 w 1666374"/>
              <a:gd name="connsiteY1" fmla="*/ 1618248 h 1618248"/>
              <a:gd name="connsiteX2" fmla="*/ 1666374 w 1666374"/>
              <a:gd name="connsiteY2" fmla="*/ 1606216 h 1618248"/>
              <a:gd name="connsiteX3" fmla="*/ 685800 w 1666374"/>
              <a:gd name="connsiteY3" fmla="*/ 0 h 1618248"/>
              <a:gd name="connsiteX4" fmla="*/ 685800 w 1666374"/>
              <a:gd name="connsiteY4" fmla="*/ 607595 h 1618248"/>
              <a:gd name="connsiteX5" fmla="*/ 0 w 1666374"/>
              <a:gd name="connsiteY5" fmla="*/ 613611 h 16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374" h="1618248">
                <a:moveTo>
                  <a:pt x="0" y="613611"/>
                </a:moveTo>
                <a:lnTo>
                  <a:pt x="625642" y="1618248"/>
                </a:lnTo>
                <a:lnTo>
                  <a:pt x="1666374" y="1606216"/>
                </a:lnTo>
                <a:lnTo>
                  <a:pt x="685800" y="0"/>
                </a:lnTo>
                <a:lnTo>
                  <a:pt x="685800" y="607595"/>
                </a:lnTo>
                <a:lnTo>
                  <a:pt x="0" y="613611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46A853-FC48-1608-C156-A6B51A0591C5}"/>
              </a:ext>
            </a:extLst>
          </p:cNvPr>
          <p:cNvSpPr/>
          <p:nvPr/>
        </p:nvSpPr>
        <p:spPr>
          <a:xfrm>
            <a:off x="9147685" y="2777061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4703E3-44CE-B5E7-698D-242CC908BF47}"/>
              </a:ext>
            </a:extLst>
          </p:cNvPr>
          <p:cNvCxnSpPr>
            <a:cxnSpLocks/>
          </p:cNvCxnSpPr>
          <p:nvPr/>
        </p:nvCxnSpPr>
        <p:spPr>
          <a:xfrm flipH="1">
            <a:off x="8510010" y="4368241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94DAB-4472-1D49-5AFD-913CAE8B217D}"/>
              </a:ext>
            </a:extLst>
          </p:cNvPr>
          <p:cNvCxnSpPr>
            <a:cxnSpLocks/>
          </p:cNvCxnSpPr>
          <p:nvPr/>
        </p:nvCxnSpPr>
        <p:spPr>
          <a:xfrm flipH="1">
            <a:off x="10802314" y="4359968"/>
            <a:ext cx="108255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76623F-A08F-9707-FE69-BEC0361CDF7D}"/>
              </a:ext>
            </a:extLst>
          </p:cNvPr>
          <p:cNvCxnSpPr>
            <a:cxnSpLocks/>
          </p:cNvCxnSpPr>
          <p:nvPr/>
        </p:nvCxnSpPr>
        <p:spPr>
          <a:xfrm flipH="1">
            <a:off x="9138660" y="2764032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19FFD7-6514-45FA-79AF-C312D582441C}"/>
              </a:ext>
            </a:extLst>
          </p:cNvPr>
          <p:cNvCxnSpPr>
            <a:cxnSpLocks/>
          </p:cNvCxnSpPr>
          <p:nvPr/>
        </p:nvCxnSpPr>
        <p:spPr>
          <a:xfrm flipV="1">
            <a:off x="9138659" y="2764032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5FC9B48-0924-FB23-1D48-5B03E04A2D18}"/>
              </a:ext>
            </a:extLst>
          </p:cNvPr>
          <p:cNvSpPr/>
          <p:nvPr/>
        </p:nvSpPr>
        <p:spPr>
          <a:xfrm>
            <a:off x="9434168" y="4333841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amera">
                <a:extLst>
                  <a:ext uri="{FF2B5EF4-FFF2-40B4-BE49-F238E27FC236}">
                    <a16:creationId xmlns:a16="http://schemas.microsoft.com/office/drawing/2014/main" id="{B8F8CACE-A2C0-22FC-84CD-2A7372C691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amera">
                <a:extLst>
                  <a:ext uri="{FF2B5EF4-FFF2-40B4-BE49-F238E27FC236}">
                    <a16:creationId xmlns:a16="http://schemas.microsoft.com/office/drawing/2014/main" id="{B8F8CACE-A2C0-22FC-84CD-2A7372C69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7803691-F6D7-37FE-E47D-12BB77A72B21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900BFD-7FDA-1FFE-8926-1648A450791B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50C0FE-FAC5-9D9A-2C4F-9A3C12CE0B24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64316B-E461-41E5-1C8B-A41724C3D231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9BFD92-3E40-523C-2323-719E1653D8FC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71EFB3-BCEB-7BBF-C774-3F625D018699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E2B2FC-425D-6BC5-4AF8-0D223C45F1AC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8790D2-3F71-A724-1276-05CF2902D831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F228BA-C86A-77AB-53F3-0E959E71F3BD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75947-0F36-1F31-BBA7-D44698FB92D7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DCB78-6B5F-75E0-9102-3FBD04307BD8}"/>
              </a:ext>
            </a:extLst>
          </p:cNvPr>
          <p:cNvSpPr/>
          <p:nvPr/>
        </p:nvSpPr>
        <p:spPr>
          <a:xfrm>
            <a:off x="8247265" y="1739810"/>
            <a:ext cx="396578" cy="334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C33F6B-08A1-7EC0-E622-9EE0F94AEBFC}"/>
              </a:ext>
            </a:extLst>
          </p:cNvPr>
          <p:cNvSpPr/>
          <p:nvPr/>
        </p:nvSpPr>
        <p:spPr>
          <a:xfrm>
            <a:off x="8644407" y="1740312"/>
            <a:ext cx="777235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F7288-ECC3-A81F-2266-A67639EF8BE1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6EAC42-69AE-56C2-6C61-E7CF753C018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60264" y="3652509"/>
            <a:ext cx="1873904" cy="734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761D84-4F4D-2B55-C2BC-318D8E30700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30268" y="2077159"/>
            <a:ext cx="1422676" cy="22722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18287DDD-72BB-9D3C-ECB2-A381A9AC3434}"/>
              </a:ext>
            </a:extLst>
          </p:cNvPr>
          <p:cNvSpPr/>
          <p:nvPr/>
        </p:nvSpPr>
        <p:spPr>
          <a:xfrm rot="19715397">
            <a:off x="8758441" y="1803915"/>
            <a:ext cx="344596" cy="26325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n 21">
            <a:extLst>
              <a:ext uri="{FF2B5EF4-FFF2-40B4-BE49-F238E27FC236}">
                <a16:creationId xmlns:a16="http://schemas.microsoft.com/office/drawing/2014/main" id="{17257099-B4CB-DFB4-8B30-6F0A7885EC7A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amera">
                <a:extLst>
                  <a:ext uri="{FF2B5EF4-FFF2-40B4-BE49-F238E27FC236}">
                    <a16:creationId xmlns:a16="http://schemas.microsoft.com/office/drawing/2014/main" id="{C4F1D5EF-28CF-8E32-9E84-D4F2878695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8098056"/>
                  </p:ext>
                </p:extLst>
              </p:nvPr>
            </p:nvGraphicFramePr>
            <p:xfrm>
              <a:off x="8188936" y="991969"/>
              <a:ext cx="1004439" cy="890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amera">
                <a:extLst>
                  <a:ext uri="{FF2B5EF4-FFF2-40B4-BE49-F238E27FC236}">
                    <a16:creationId xmlns:a16="http://schemas.microsoft.com/office/drawing/2014/main" id="{C4F1D5EF-28CF-8E32-9E84-D4F287869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8936" y="991969"/>
                <a:ext cx="1004439" cy="89072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3779FA03-4B0B-4B29-2BD8-060390F467DF}"/>
              </a:ext>
            </a:extLst>
          </p:cNvPr>
          <p:cNvSpPr/>
          <p:nvPr/>
        </p:nvSpPr>
        <p:spPr>
          <a:xfrm>
            <a:off x="7967787" y="2020009"/>
            <a:ext cx="128211" cy="10602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7F0CF1-7B82-D97F-C9AE-04EC5E727B39}"/>
                  </a:ext>
                </a:extLst>
              </p:cNvPr>
              <p:cNvSpPr txBox="1"/>
              <p:nvPr/>
            </p:nvSpPr>
            <p:spPr>
              <a:xfrm>
                <a:off x="7888378" y="1764658"/>
                <a:ext cx="374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𝑈𝑉</m:t>
                      </m:r>
                    </m:oMath>
                  </m:oMathPara>
                </a14:m>
                <a:endParaRPr lang="en-US" dirty="0">
                  <a:solidFill>
                    <a:srgbClr val="0D0D0D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7F0CF1-7B82-D97F-C9AE-04EC5E727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378" y="1764658"/>
                <a:ext cx="374398" cy="276999"/>
              </a:xfrm>
              <a:prstGeom prst="rect">
                <a:avLst/>
              </a:prstGeom>
              <a:blipFill>
                <a:blip r:embed="rId6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BEDBDF-C939-0FE2-1D71-A84669BF807A}"/>
                  </a:ext>
                </a:extLst>
              </p:cNvPr>
              <p:cNvSpPr txBox="1"/>
              <p:nvPr/>
            </p:nvSpPr>
            <p:spPr>
              <a:xfrm>
                <a:off x="9023752" y="2774793"/>
                <a:ext cx="703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BEDBDF-C939-0FE2-1D71-A84669BF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752" y="2774793"/>
                <a:ext cx="703654" cy="276999"/>
              </a:xfrm>
              <a:prstGeom prst="rect">
                <a:avLst/>
              </a:prstGeom>
              <a:blipFill>
                <a:blip r:embed="rId7"/>
                <a:stretch>
                  <a:fillRect l="-8621" r="-25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Brace 45">
            <a:extLst>
              <a:ext uri="{FF2B5EF4-FFF2-40B4-BE49-F238E27FC236}">
                <a16:creationId xmlns:a16="http://schemas.microsoft.com/office/drawing/2014/main" id="{FFD1E24A-9814-BC0A-3315-14EC38B49EF2}"/>
              </a:ext>
            </a:extLst>
          </p:cNvPr>
          <p:cNvSpPr/>
          <p:nvPr/>
        </p:nvSpPr>
        <p:spPr>
          <a:xfrm rot="8838202">
            <a:off x="8372414" y="2013550"/>
            <a:ext cx="344596" cy="260987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B3D497-4318-404A-642A-8B434B35F75B}"/>
                  </a:ext>
                </a:extLst>
              </p:cNvPr>
              <p:cNvSpPr txBox="1"/>
              <p:nvPr/>
            </p:nvSpPr>
            <p:spPr>
              <a:xfrm>
                <a:off x="7757606" y="3290500"/>
                <a:ext cx="69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B3D497-4318-404A-642A-8B434B35F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06" y="3290500"/>
                <a:ext cx="698332" cy="276999"/>
              </a:xfrm>
              <a:prstGeom prst="rect">
                <a:avLst/>
              </a:prstGeom>
              <a:blipFill>
                <a:blip r:embed="rId8"/>
                <a:stretch>
                  <a:fillRect l="-9649" r="-263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0613E88B-8F56-95AA-A613-898ED4511C5D}"/>
              </a:ext>
            </a:extLst>
          </p:cNvPr>
          <p:cNvSpPr/>
          <p:nvPr/>
        </p:nvSpPr>
        <p:spPr>
          <a:xfrm>
            <a:off x="1755885" y="2644714"/>
            <a:ext cx="5197557" cy="570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F12FC0-CC78-B3FB-B2B2-AAE7A419DD2A}"/>
              </a:ext>
            </a:extLst>
          </p:cNvPr>
          <p:cNvSpPr/>
          <p:nvPr/>
        </p:nvSpPr>
        <p:spPr>
          <a:xfrm>
            <a:off x="1755884" y="3213264"/>
            <a:ext cx="5197557" cy="5110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F11963-6118-2134-C04A-598A98B7F8A0}"/>
              </a:ext>
            </a:extLst>
          </p:cNvPr>
          <p:cNvSpPr/>
          <p:nvPr/>
        </p:nvSpPr>
        <p:spPr>
          <a:xfrm>
            <a:off x="7757606" y="3337226"/>
            <a:ext cx="687948" cy="2700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976E87-EB28-5EF6-9253-18A73C23CF5D}"/>
              </a:ext>
            </a:extLst>
          </p:cNvPr>
          <p:cNvSpPr/>
          <p:nvPr/>
        </p:nvSpPr>
        <p:spPr>
          <a:xfrm>
            <a:off x="9039459" y="2815333"/>
            <a:ext cx="687948" cy="2834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93A678-499C-A233-8444-A19E791AA5A0}"/>
              </a:ext>
            </a:extLst>
          </p:cNvPr>
          <p:cNvSpPr/>
          <p:nvPr/>
        </p:nvSpPr>
        <p:spPr>
          <a:xfrm flipV="1">
            <a:off x="1755884" y="4950950"/>
            <a:ext cx="4246017" cy="5110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9" grpId="0" animBg="1"/>
      <p:bldP spid="29" grpId="1" animBg="1"/>
      <p:bldP spid="39" grpId="0"/>
      <p:bldP spid="39" grpId="1"/>
      <p:bldP spid="43" grpId="0"/>
      <p:bldP spid="46" grpId="0" animBg="1"/>
      <p:bldP spid="48" grpId="0"/>
      <p:bldP spid="54" grpId="0" animBg="1"/>
      <p:bldP spid="54" grpId="1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261E-E78F-4599-AD74-205374DE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B1AF-D807-9656-5EA4-1FE8788D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62F8-17C6-F796-802A-52BC607B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10262" cy="4351337"/>
          </a:xfrm>
        </p:spPr>
        <p:txBody>
          <a:bodyPr>
            <a:normAutofit/>
          </a:bodyPr>
          <a:lstStyle/>
          <a:p>
            <a:r>
              <a:rPr lang="uk-UA" dirty="0"/>
              <a:t>Цей алгоритм далі працюватиме</a:t>
            </a:r>
            <a:r>
              <a:rPr lang="en-US" dirty="0"/>
              <a:t> </a:t>
            </a:r>
            <a:r>
              <a:rPr lang="uk-UA" dirty="0"/>
              <a:t>навіть тоді, коли у сцені є кілька об'єктів, оскільки лише найближча до світла поверхня є освітленою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amera">
                <a:extLst>
                  <a:ext uri="{FF2B5EF4-FFF2-40B4-BE49-F238E27FC236}">
                    <a16:creationId xmlns:a16="http://schemas.microsoft.com/office/drawing/2014/main" id="{D44C1DFA-5F74-6B47-D58B-ABD5FF5F10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11552" y="3074944"/>
              <a:ext cx="777020" cy="1004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020" cy="100444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4125" ay="76193" az="4272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amera">
                <a:extLst>
                  <a:ext uri="{FF2B5EF4-FFF2-40B4-BE49-F238E27FC236}">
                    <a16:creationId xmlns:a16="http://schemas.microsoft.com/office/drawing/2014/main" id="{D44C1DFA-5F74-6B47-D58B-ABD5FF5F10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552" y="3074944"/>
                <a:ext cx="777020" cy="10044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un 21">
            <a:extLst>
              <a:ext uri="{FF2B5EF4-FFF2-40B4-BE49-F238E27FC236}">
                <a16:creationId xmlns:a16="http://schemas.microsoft.com/office/drawing/2014/main" id="{0359E427-C9DC-B1C8-BEB7-E45FEDA34138}"/>
              </a:ext>
            </a:extLst>
          </p:cNvPr>
          <p:cNvSpPr/>
          <p:nvPr/>
        </p:nvSpPr>
        <p:spPr>
          <a:xfrm>
            <a:off x="8445554" y="1121516"/>
            <a:ext cx="540660" cy="533838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A862E6-FF84-6188-3324-3021862C596A}"/>
              </a:ext>
            </a:extLst>
          </p:cNvPr>
          <p:cNvCxnSpPr>
            <a:cxnSpLocks/>
          </p:cNvCxnSpPr>
          <p:nvPr/>
        </p:nvCxnSpPr>
        <p:spPr>
          <a:xfrm flipV="1">
            <a:off x="8502370" y="4380299"/>
            <a:ext cx="3374858" cy="16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EA440-5722-8AE4-CC91-C38B996F0A04}"/>
              </a:ext>
            </a:extLst>
          </p:cNvPr>
          <p:cNvCxnSpPr>
            <a:cxnSpLocks/>
          </p:cNvCxnSpPr>
          <p:nvPr/>
        </p:nvCxnSpPr>
        <p:spPr>
          <a:xfrm>
            <a:off x="8397703" y="2072494"/>
            <a:ext cx="720103" cy="11414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B9FEAE-3964-18FF-C86C-20558D4EA295}"/>
              </a:ext>
            </a:extLst>
          </p:cNvPr>
          <p:cNvCxnSpPr>
            <a:cxnSpLocks/>
          </p:cNvCxnSpPr>
          <p:nvPr/>
        </p:nvCxnSpPr>
        <p:spPr>
          <a:xfrm>
            <a:off x="8041320" y="2080767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B357F3-D49D-435D-584B-F069C7656447}"/>
              </a:ext>
            </a:extLst>
          </p:cNvPr>
          <p:cNvCxnSpPr>
            <a:cxnSpLocks/>
          </p:cNvCxnSpPr>
          <p:nvPr/>
        </p:nvCxnSpPr>
        <p:spPr>
          <a:xfrm>
            <a:off x="7662085" y="2089039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045773-90A6-3D4F-354F-C61206385C05}"/>
              </a:ext>
            </a:extLst>
          </p:cNvPr>
          <p:cNvCxnSpPr>
            <a:cxnSpLocks/>
          </p:cNvCxnSpPr>
          <p:nvPr/>
        </p:nvCxnSpPr>
        <p:spPr>
          <a:xfrm>
            <a:off x="9595402" y="2089036"/>
            <a:ext cx="864424" cy="13242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A0A50C-9DD8-936A-48FB-7AF922289087}"/>
              </a:ext>
            </a:extLst>
          </p:cNvPr>
          <p:cNvCxnSpPr>
            <a:cxnSpLocks/>
          </p:cNvCxnSpPr>
          <p:nvPr/>
        </p:nvCxnSpPr>
        <p:spPr>
          <a:xfrm>
            <a:off x="9991039" y="2074001"/>
            <a:ext cx="939122" cy="14986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2F9C20-8C2A-0831-F91F-D8BB2C6F9FC0}"/>
              </a:ext>
            </a:extLst>
          </p:cNvPr>
          <p:cNvCxnSpPr>
            <a:cxnSpLocks/>
          </p:cNvCxnSpPr>
          <p:nvPr/>
        </p:nvCxnSpPr>
        <p:spPr>
          <a:xfrm>
            <a:off x="7292211" y="2080767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CB42A3-A07E-37C5-6440-163F30370881}"/>
              </a:ext>
            </a:extLst>
          </p:cNvPr>
          <p:cNvCxnSpPr>
            <a:cxnSpLocks/>
          </p:cNvCxnSpPr>
          <p:nvPr/>
        </p:nvCxnSpPr>
        <p:spPr>
          <a:xfrm>
            <a:off x="10368105" y="2064221"/>
            <a:ext cx="1431472" cy="2299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3E43B5-415A-9DBF-8FA1-C26D27041657}"/>
              </a:ext>
            </a:extLst>
          </p:cNvPr>
          <p:cNvCxnSpPr>
            <a:cxnSpLocks/>
          </p:cNvCxnSpPr>
          <p:nvPr/>
        </p:nvCxnSpPr>
        <p:spPr>
          <a:xfrm>
            <a:off x="9185736" y="2089040"/>
            <a:ext cx="421456" cy="6805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CB5DC5-EC03-6CB6-66A4-C8BD817E699B}"/>
              </a:ext>
            </a:extLst>
          </p:cNvPr>
          <p:cNvCxnSpPr>
            <a:cxnSpLocks/>
          </p:cNvCxnSpPr>
          <p:nvPr/>
        </p:nvCxnSpPr>
        <p:spPr>
          <a:xfrm>
            <a:off x="8804452" y="2089039"/>
            <a:ext cx="401370" cy="67377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F4B7BC-7443-744F-2C1C-3BCC230C6DDF}"/>
              </a:ext>
            </a:extLst>
          </p:cNvPr>
          <p:cNvCxnSpPr>
            <a:cxnSpLocks/>
          </p:cNvCxnSpPr>
          <p:nvPr/>
        </p:nvCxnSpPr>
        <p:spPr>
          <a:xfrm flipH="1">
            <a:off x="8502370" y="4366767"/>
            <a:ext cx="1257300" cy="13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C81B10-B37A-8731-7DF8-E46E6BBB4884}"/>
              </a:ext>
            </a:extLst>
          </p:cNvPr>
          <p:cNvCxnSpPr>
            <a:cxnSpLocks/>
          </p:cNvCxnSpPr>
          <p:nvPr/>
        </p:nvCxnSpPr>
        <p:spPr>
          <a:xfrm flipH="1">
            <a:off x="11500717" y="4358494"/>
            <a:ext cx="37651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5E9143-8D6E-A2E6-AB91-F2C86204ED88}"/>
              </a:ext>
            </a:extLst>
          </p:cNvPr>
          <p:cNvSpPr/>
          <p:nvPr/>
        </p:nvSpPr>
        <p:spPr>
          <a:xfrm>
            <a:off x="9134028" y="2766567"/>
            <a:ext cx="2358189" cy="1612232"/>
          </a:xfrm>
          <a:custGeom>
            <a:avLst/>
            <a:gdLst>
              <a:gd name="connsiteX0" fmla="*/ 0 w 2358189"/>
              <a:gd name="connsiteY0" fmla="*/ 619626 h 1612232"/>
              <a:gd name="connsiteX1" fmla="*/ 637674 w 2358189"/>
              <a:gd name="connsiteY1" fmla="*/ 1612232 h 1612232"/>
              <a:gd name="connsiteX2" fmla="*/ 2358189 w 2358189"/>
              <a:gd name="connsiteY2" fmla="*/ 1606216 h 1612232"/>
              <a:gd name="connsiteX3" fmla="*/ 1894974 w 2358189"/>
              <a:gd name="connsiteY3" fmla="*/ 860258 h 1612232"/>
              <a:gd name="connsiteX4" fmla="*/ 1648326 w 2358189"/>
              <a:gd name="connsiteY4" fmla="*/ 1473869 h 1612232"/>
              <a:gd name="connsiteX5" fmla="*/ 1082842 w 2358189"/>
              <a:gd name="connsiteY5" fmla="*/ 1245269 h 1612232"/>
              <a:gd name="connsiteX6" fmla="*/ 1239253 w 2358189"/>
              <a:gd name="connsiteY6" fmla="*/ 836195 h 1612232"/>
              <a:gd name="connsiteX7" fmla="*/ 679784 w 2358189"/>
              <a:gd name="connsiteY7" fmla="*/ 0 h 1612232"/>
              <a:gd name="connsiteX8" fmla="*/ 685800 w 2358189"/>
              <a:gd name="connsiteY8" fmla="*/ 613611 h 1612232"/>
              <a:gd name="connsiteX9" fmla="*/ 0 w 2358189"/>
              <a:gd name="connsiteY9" fmla="*/ 619626 h 16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8189" h="1612232">
                <a:moveTo>
                  <a:pt x="0" y="619626"/>
                </a:moveTo>
                <a:lnTo>
                  <a:pt x="637674" y="1612232"/>
                </a:lnTo>
                <a:lnTo>
                  <a:pt x="2358189" y="1606216"/>
                </a:lnTo>
                <a:lnTo>
                  <a:pt x="1894974" y="860258"/>
                </a:lnTo>
                <a:lnTo>
                  <a:pt x="1648326" y="1473869"/>
                </a:lnTo>
                <a:lnTo>
                  <a:pt x="1082842" y="1245269"/>
                </a:lnTo>
                <a:lnTo>
                  <a:pt x="1239253" y="836195"/>
                </a:lnTo>
                <a:lnTo>
                  <a:pt x="679784" y="0"/>
                </a:lnTo>
                <a:cubicBezTo>
                  <a:pt x="681789" y="204537"/>
                  <a:pt x="683795" y="409074"/>
                  <a:pt x="685800" y="613611"/>
                </a:cubicBezTo>
                <a:lnTo>
                  <a:pt x="0" y="619626"/>
                </a:lnTo>
                <a:close/>
              </a:path>
            </a:pathLst>
          </a:cu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AEA8CB-C36F-D3CB-A6C8-C4825B9E8A49}"/>
              </a:ext>
            </a:extLst>
          </p:cNvPr>
          <p:cNvSpPr/>
          <p:nvPr/>
        </p:nvSpPr>
        <p:spPr>
          <a:xfrm rot="17532858">
            <a:off x="10283646" y="3509931"/>
            <a:ext cx="677526" cy="6106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B08C3F-58AA-C043-5214-9C633A855DDD}"/>
              </a:ext>
            </a:extLst>
          </p:cNvPr>
          <p:cNvSpPr/>
          <p:nvPr/>
        </p:nvSpPr>
        <p:spPr>
          <a:xfrm>
            <a:off x="9140045" y="2775587"/>
            <a:ext cx="677526" cy="61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909D0-E21E-63C7-37A6-9C8AD8681303}"/>
              </a:ext>
            </a:extLst>
          </p:cNvPr>
          <p:cNvCxnSpPr>
            <a:cxnSpLocks/>
          </p:cNvCxnSpPr>
          <p:nvPr/>
        </p:nvCxnSpPr>
        <p:spPr>
          <a:xfrm flipH="1" flipV="1">
            <a:off x="10464818" y="3369640"/>
            <a:ext cx="557522" cy="24137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02BA4C-DB1C-32B0-ACCD-A0F111C2F859}"/>
              </a:ext>
            </a:extLst>
          </p:cNvPr>
          <p:cNvCxnSpPr>
            <a:cxnSpLocks/>
          </p:cNvCxnSpPr>
          <p:nvPr/>
        </p:nvCxnSpPr>
        <p:spPr>
          <a:xfrm flipH="1">
            <a:off x="10365595" y="3386186"/>
            <a:ext cx="99223" cy="2113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277A33E-A3FF-6B17-777C-2CF35BF66C03}"/>
              </a:ext>
            </a:extLst>
          </p:cNvPr>
          <p:cNvCxnSpPr>
            <a:cxnSpLocks/>
          </p:cNvCxnSpPr>
          <p:nvPr/>
        </p:nvCxnSpPr>
        <p:spPr>
          <a:xfrm flipH="1">
            <a:off x="9131020" y="2762558"/>
            <a:ext cx="6865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695007-DD43-D3F5-44A1-9BA13AF8821D}"/>
              </a:ext>
            </a:extLst>
          </p:cNvPr>
          <p:cNvCxnSpPr>
            <a:cxnSpLocks/>
          </p:cNvCxnSpPr>
          <p:nvPr/>
        </p:nvCxnSpPr>
        <p:spPr>
          <a:xfrm flipV="1">
            <a:off x="9131019" y="2762558"/>
            <a:ext cx="9026" cy="62362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8478B97-33AA-CAB3-B212-B48ADD527101}"/>
              </a:ext>
            </a:extLst>
          </p:cNvPr>
          <p:cNvSpPr/>
          <p:nvPr/>
        </p:nvSpPr>
        <p:spPr>
          <a:xfrm>
            <a:off x="9608162" y="2687343"/>
            <a:ext cx="128211" cy="10602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652A96-02A9-4356-04FF-CFE72C49E0D2}"/>
              </a:ext>
            </a:extLst>
          </p:cNvPr>
          <p:cNvSpPr/>
          <p:nvPr/>
        </p:nvSpPr>
        <p:spPr>
          <a:xfrm>
            <a:off x="10628306" y="4290306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F972D6-9C10-CB17-D1E5-1175992A1506}"/>
              </a:ext>
            </a:extLst>
          </p:cNvPr>
          <p:cNvSpPr/>
          <p:nvPr/>
        </p:nvSpPr>
        <p:spPr>
          <a:xfrm>
            <a:off x="10249016" y="3683642"/>
            <a:ext cx="128211" cy="10602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3B3EBF-4595-248C-095F-918829BB7C86}"/>
              </a:ext>
            </a:extLst>
          </p:cNvPr>
          <p:cNvSpPr/>
          <p:nvPr/>
        </p:nvSpPr>
        <p:spPr>
          <a:xfrm>
            <a:off x="7112682" y="1736871"/>
            <a:ext cx="3442808" cy="345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19C120-0E0C-97DF-3A7E-72480837178A}"/>
              </a:ext>
            </a:extLst>
          </p:cNvPr>
          <p:cNvCxnSpPr/>
          <p:nvPr/>
        </p:nvCxnSpPr>
        <p:spPr>
          <a:xfrm>
            <a:off x="752385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D663CC-567B-8B4E-4C3F-06B599278E09}"/>
              </a:ext>
            </a:extLst>
          </p:cNvPr>
          <p:cNvCxnSpPr/>
          <p:nvPr/>
        </p:nvCxnSpPr>
        <p:spPr>
          <a:xfrm>
            <a:off x="7909457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9F878F-4BA9-DDDA-E2C0-75C6F930C781}"/>
              </a:ext>
            </a:extLst>
          </p:cNvPr>
          <p:cNvCxnSpPr/>
          <p:nvPr/>
        </p:nvCxnSpPr>
        <p:spPr>
          <a:xfrm>
            <a:off x="8252102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A94790-6C4C-FDAA-1F2F-98884B26310B}"/>
              </a:ext>
            </a:extLst>
          </p:cNvPr>
          <p:cNvCxnSpPr/>
          <p:nvPr/>
        </p:nvCxnSpPr>
        <p:spPr>
          <a:xfrm>
            <a:off x="864997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D80EC06-FC30-0E6A-7CBA-2B18527957E9}"/>
              </a:ext>
            </a:extLst>
          </p:cNvPr>
          <p:cNvCxnSpPr/>
          <p:nvPr/>
        </p:nvCxnSpPr>
        <p:spPr>
          <a:xfrm>
            <a:off x="9029443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521C63-DC54-7F65-370B-8C61B6E3EA5E}"/>
              </a:ext>
            </a:extLst>
          </p:cNvPr>
          <p:cNvCxnSpPr/>
          <p:nvPr/>
        </p:nvCxnSpPr>
        <p:spPr>
          <a:xfrm>
            <a:off x="9415045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7E10B19-437B-F31F-D9AF-3838A5300BE5}"/>
              </a:ext>
            </a:extLst>
          </p:cNvPr>
          <p:cNvCxnSpPr/>
          <p:nvPr/>
        </p:nvCxnSpPr>
        <p:spPr>
          <a:xfrm>
            <a:off x="9825209" y="1736871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582A1B0-DDFB-C97C-D4AD-FC767589507A}"/>
              </a:ext>
            </a:extLst>
          </p:cNvPr>
          <p:cNvCxnSpPr/>
          <p:nvPr/>
        </p:nvCxnSpPr>
        <p:spPr>
          <a:xfrm>
            <a:off x="10198538" y="1744893"/>
            <a:ext cx="0" cy="33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A5C10D4-A74E-ABAE-5229-E200343BAE63}"/>
              </a:ext>
            </a:extLst>
          </p:cNvPr>
          <p:cNvSpPr/>
          <p:nvPr/>
        </p:nvSpPr>
        <p:spPr>
          <a:xfrm>
            <a:off x="7112681" y="1736870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D7B263-6C7B-F5F9-4959-C12B89738513}"/>
              </a:ext>
            </a:extLst>
          </p:cNvPr>
          <p:cNvSpPr/>
          <p:nvPr/>
        </p:nvSpPr>
        <p:spPr>
          <a:xfrm>
            <a:off x="8247265" y="1735683"/>
            <a:ext cx="396578" cy="33852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F8019B-D3EC-11C9-5299-6D7B6C256B3B}"/>
              </a:ext>
            </a:extLst>
          </p:cNvPr>
          <p:cNvSpPr/>
          <p:nvPr/>
        </p:nvSpPr>
        <p:spPr>
          <a:xfrm>
            <a:off x="8644407" y="1740312"/>
            <a:ext cx="770638" cy="345119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36C534-0F10-BF3F-FE81-A915ACF0C3C4}"/>
              </a:ext>
            </a:extLst>
          </p:cNvPr>
          <p:cNvSpPr/>
          <p:nvPr/>
        </p:nvSpPr>
        <p:spPr>
          <a:xfrm>
            <a:off x="9408908" y="1735683"/>
            <a:ext cx="1143173" cy="345119"/>
          </a:xfrm>
          <a:prstGeom prst="rect">
            <a:avLst/>
          </a:prstGeom>
          <a:solidFill>
            <a:srgbClr val="746D5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3E0882A-1788-39EC-BFAB-E2213EE72EED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7572950" y="3639189"/>
            <a:ext cx="3055356" cy="704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CDF46EF-19C7-5336-EC7D-B4A0CC159F9C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7572950" y="3639189"/>
            <a:ext cx="2676066" cy="97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Camera">
                <a:extLst>
                  <a:ext uri="{FF2B5EF4-FFF2-40B4-BE49-F238E27FC236}">
                    <a16:creationId xmlns:a16="http://schemas.microsoft.com/office/drawing/2014/main" id="{35DFFA8C-0AAF-A71B-7229-55E01D3B4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8098056"/>
                  </p:ext>
                </p:extLst>
              </p:nvPr>
            </p:nvGraphicFramePr>
            <p:xfrm>
              <a:off x="8188936" y="991969"/>
              <a:ext cx="1004439" cy="890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4439" cy="89072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152" ay="107744" az="189642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Camera">
                <a:extLst>
                  <a:ext uri="{FF2B5EF4-FFF2-40B4-BE49-F238E27FC236}">
                    <a16:creationId xmlns:a16="http://schemas.microsoft.com/office/drawing/2014/main" id="{35DFFA8C-0AAF-A71B-7229-55E01D3B4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8936" y="991969"/>
                <a:ext cx="1004439" cy="89072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4B576DA-E349-56DA-54EA-D2CB59B41D92}"/>
              </a:ext>
            </a:extLst>
          </p:cNvPr>
          <p:cNvSpPr/>
          <p:nvPr/>
        </p:nvSpPr>
        <p:spPr>
          <a:xfrm rot="8838202">
            <a:off x="9094726" y="2129960"/>
            <a:ext cx="344596" cy="80773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0E1091-83D8-FF6C-4803-172AB489B5AB}"/>
                  </a:ext>
                </a:extLst>
              </p:cNvPr>
              <p:cNvSpPr txBox="1"/>
              <p:nvPr/>
            </p:nvSpPr>
            <p:spPr>
              <a:xfrm>
                <a:off x="8538813" y="2534674"/>
                <a:ext cx="698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0E1091-83D8-FF6C-4803-172AB489B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13" y="2534674"/>
                <a:ext cx="698332" cy="276999"/>
              </a:xfrm>
              <a:prstGeom prst="rect">
                <a:avLst/>
              </a:prstGeom>
              <a:blipFill>
                <a:blip r:embed="rId5"/>
                <a:stretch>
                  <a:fillRect l="-9649" r="-2632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67E4BB-9977-D5EA-969B-C2B0BD475552}"/>
                  </a:ext>
                </a:extLst>
              </p:cNvPr>
              <p:cNvSpPr txBox="1"/>
              <p:nvPr/>
            </p:nvSpPr>
            <p:spPr>
              <a:xfrm>
                <a:off x="10133233" y="2439287"/>
                <a:ext cx="703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67E4BB-9977-D5EA-969B-C2B0BD475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233" y="2439287"/>
                <a:ext cx="703654" cy="276999"/>
              </a:xfrm>
              <a:prstGeom prst="rect">
                <a:avLst/>
              </a:prstGeom>
              <a:blipFill>
                <a:blip r:embed="rId6"/>
                <a:stretch>
                  <a:fillRect l="-8621" r="-25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8D99F367-9676-895D-E79F-A84D7DA2959A}"/>
              </a:ext>
            </a:extLst>
          </p:cNvPr>
          <p:cNvSpPr/>
          <p:nvPr/>
        </p:nvSpPr>
        <p:spPr>
          <a:xfrm rot="19649286">
            <a:off x="9809204" y="1804179"/>
            <a:ext cx="344596" cy="19810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8495410-986E-A26F-81BA-FF04B1A3BA1C}"/>
              </a:ext>
            </a:extLst>
          </p:cNvPr>
          <p:cNvSpPr/>
          <p:nvPr/>
        </p:nvSpPr>
        <p:spPr>
          <a:xfrm rot="19649286">
            <a:off x="10004695" y="1739206"/>
            <a:ext cx="344596" cy="27185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B907A8-066A-AD39-3004-C607C08FFF72}"/>
                  </a:ext>
                </a:extLst>
              </p:cNvPr>
              <p:cNvSpPr txBox="1"/>
              <p:nvPr/>
            </p:nvSpPr>
            <p:spPr>
              <a:xfrm>
                <a:off x="10335818" y="2791905"/>
                <a:ext cx="703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відс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B907A8-066A-AD39-3004-C607C08FF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818" y="2791905"/>
                <a:ext cx="703654" cy="276999"/>
              </a:xfrm>
              <a:prstGeom prst="rect">
                <a:avLst/>
              </a:prstGeom>
              <a:blipFill>
                <a:blip r:embed="rId7"/>
                <a:stretch>
                  <a:fillRect l="-9565" r="-2609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3" grpId="0" animBg="1"/>
      <p:bldP spid="4" grpId="0" animBg="1"/>
      <p:bldP spid="5" grpId="0"/>
      <p:bldP spid="6" grpId="0"/>
      <p:bldP spid="7" grpId="0" animBg="1"/>
      <p:bldP spid="8" grpId="0" animBg="1"/>
      <p:bldP spid="8" grpId="1" animBg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B1F5-68A0-C8B4-176A-28A9E822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Відображення тіней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2607-2BCD-92FC-FB9B-76A26B8C1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Залишаються декілька деталей, які ми мусимо розібрати перед тим, як почнемо кодувати цей алгоритм</a:t>
            </a:r>
          </a:p>
          <a:p>
            <a:pPr lvl="1"/>
            <a:r>
              <a:rPr lang="uk-UA" dirty="0"/>
              <a:t>Як </a:t>
            </a:r>
            <a:r>
              <a:rPr lang="uk-UA" dirty="0" err="1"/>
              <a:t>растеризувати</a:t>
            </a:r>
            <a:r>
              <a:rPr lang="uk-UA" dirty="0"/>
              <a:t> світ з точки зору світла</a:t>
            </a:r>
          </a:p>
          <a:p>
            <a:pPr lvl="1"/>
            <a:r>
              <a:rPr lang="uk-UA" dirty="0"/>
              <a:t>Як тоді використовувати буфер глибини у піксельному </a:t>
            </a:r>
            <a:r>
              <a:rPr lang="uk-UA" dirty="0" err="1"/>
              <a:t>шейдері</a:t>
            </a:r>
            <a:endParaRPr lang="uk-UA" dirty="0"/>
          </a:p>
          <a:p>
            <a:pPr lvl="1"/>
            <a:r>
              <a:rPr lang="uk-UA" dirty="0"/>
              <a:t>Як перетворити положення фрагментів із простору світу до простору світла після проєкції</a:t>
            </a:r>
          </a:p>
          <a:p>
            <a:pPr lvl="1"/>
            <a:r>
              <a:rPr lang="uk-UA" dirty="0"/>
              <a:t>Як отримати </a:t>
            </a:r>
            <a:r>
              <a:rPr lang="en-US" dirty="0"/>
              <a:t>U,V </a:t>
            </a:r>
            <a:r>
              <a:rPr lang="uk-UA" dirty="0"/>
              <a:t>координати для вибірки з буфера глибини</a:t>
            </a:r>
          </a:p>
        </p:txBody>
      </p:sp>
    </p:spTree>
    <p:extLst>
      <p:ext uri="{BB962C8B-B14F-4D97-AF65-F5344CB8AC3E}">
        <p14:creationId xmlns:p14="http://schemas.microsoft.com/office/powerpoint/2010/main" val="20372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E7D7-5314-739E-0D92-9ACF41DF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Растеризування</a:t>
            </a:r>
            <a:r>
              <a:rPr lang="uk-UA" dirty="0"/>
              <a:t> з точки зору світла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EA196-B000-200D-FCEA-54CB2BA5BEC1}"/>
              </a:ext>
            </a:extLst>
          </p:cNvPr>
          <p:cNvSpPr txBox="1"/>
          <p:nvPr/>
        </p:nvSpPr>
        <p:spPr>
          <a:xfrm>
            <a:off x="3633216" y="2292414"/>
            <a:ext cx="396440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Об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’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єкту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/Model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5CCC-A192-D701-B613-DEDEE0338842}"/>
              </a:ext>
            </a:extLst>
          </p:cNvPr>
          <p:cNvSpPr txBox="1"/>
          <p:nvPr/>
        </p:nvSpPr>
        <p:spPr>
          <a:xfrm>
            <a:off x="3633216" y="3427403"/>
            <a:ext cx="396440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Світу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/World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3B7-2559-6384-C9E9-282729001A40}"/>
              </a:ext>
            </a:extLst>
          </p:cNvPr>
          <p:cNvSpPr txBox="1"/>
          <p:nvPr/>
        </p:nvSpPr>
        <p:spPr>
          <a:xfrm>
            <a:off x="3633218" y="4489632"/>
            <a:ext cx="3964405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Камери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/Camera 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D4F521-3529-BF9A-68BA-8C807464150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615419" y="2661746"/>
            <a:ext cx="0" cy="76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C906CC-AB24-65FB-CEC7-6C58E03DC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15419" y="3796735"/>
            <a:ext cx="2" cy="692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965A16-DF87-2009-9969-A08F906E8325}"/>
              </a:ext>
            </a:extLst>
          </p:cNvPr>
          <p:cNvSpPr txBox="1"/>
          <p:nvPr/>
        </p:nvSpPr>
        <p:spPr>
          <a:xfrm>
            <a:off x="5615417" y="2644884"/>
            <a:ext cx="2271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- Мастшабування</a:t>
            </a:r>
          </a:p>
          <a:p>
            <a:r>
              <a:rPr lang="uk-UA" sz="1400" dirty="0">
                <a:latin typeface="YouTube Sans"/>
              </a:rPr>
              <a:t>- Перевертання</a:t>
            </a:r>
          </a:p>
          <a:p>
            <a:r>
              <a:rPr lang="uk-UA" sz="1400" dirty="0">
                <a:latin typeface="YouTube Sans"/>
              </a:rPr>
              <a:t>- Паралельне Перенесення</a:t>
            </a:r>
          </a:p>
          <a:p>
            <a:endParaRPr lang="en-US" sz="1400" dirty="0">
              <a:latin typeface="YouTub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38246-5420-5915-3FA8-2932F7B173F7}"/>
              </a:ext>
            </a:extLst>
          </p:cNvPr>
          <p:cNvSpPr txBox="1"/>
          <p:nvPr/>
        </p:nvSpPr>
        <p:spPr>
          <a:xfrm>
            <a:off x="5615417" y="3879902"/>
            <a:ext cx="160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Камери</a:t>
            </a:r>
            <a:endParaRPr lang="en-US" sz="1400" dirty="0"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B0C5A-D852-4875-C9BA-E9D7678159E9}"/>
              </a:ext>
            </a:extLst>
          </p:cNvPr>
          <p:cNvSpPr txBox="1"/>
          <p:nvPr/>
        </p:nvSpPr>
        <p:spPr>
          <a:xfrm>
            <a:off x="3633214" y="5469895"/>
            <a:ext cx="3964405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Простір Перспективи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/Projection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DDE1A-C99A-F866-37E1-DD6D7EC66769}"/>
              </a:ext>
            </a:extLst>
          </p:cNvPr>
          <p:cNvSpPr txBox="1"/>
          <p:nvPr/>
        </p:nvSpPr>
        <p:spPr>
          <a:xfrm>
            <a:off x="5615417" y="4935420"/>
            <a:ext cx="206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YouTube Sans"/>
              </a:rPr>
              <a:t>Матриця Перспективи і Перспективне ділення</a:t>
            </a:r>
            <a:endParaRPr lang="en-US" sz="1400" dirty="0">
              <a:latin typeface="YouTube San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B72860-B6F3-1BDA-F104-5FEF35590BE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615417" y="4858964"/>
            <a:ext cx="4" cy="610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E2BCAB-2903-CE10-A4BE-5AF253B1A16A}"/>
              </a:ext>
            </a:extLst>
          </p:cNvPr>
          <p:cNvSpPr txBox="1"/>
          <p:nvPr/>
        </p:nvSpPr>
        <p:spPr>
          <a:xfrm>
            <a:off x="565164" y="2486069"/>
            <a:ext cx="2171700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Залишаються такими самими, оскільки вони не залежать від положення камери та проєкції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35CAA-A9E7-30A9-C8E3-4A22E6C128F1}"/>
              </a:ext>
            </a:extLst>
          </p:cNvPr>
          <p:cNvSpPr/>
          <p:nvPr/>
        </p:nvSpPr>
        <p:spPr>
          <a:xfrm>
            <a:off x="3633214" y="2292414"/>
            <a:ext cx="396440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F8D09-5E78-D318-9E91-0A83FE78F524}"/>
              </a:ext>
            </a:extLst>
          </p:cNvPr>
          <p:cNvSpPr/>
          <p:nvPr/>
        </p:nvSpPr>
        <p:spPr>
          <a:xfrm>
            <a:off x="3633200" y="3416148"/>
            <a:ext cx="396440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8343DB-617E-729A-7403-328BB74B9B05}"/>
              </a:ext>
            </a:extLst>
          </p:cNvPr>
          <p:cNvCxnSpPr>
            <a:stCxn id="14" idx="3"/>
            <a:endCxn id="4" idx="1"/>
          </p:cNvCxnSpPr>
          <p:nvPr/>
        </p:nvCxnSpPr>
        <p:spPr>
          <a:xfrm flipV="1">
            <a:off x="2736864" y="2477080"/>
            <a:ext cx="896352" cy="670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6A383E-5137-1226-55C3-202C2A023DEA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2736864" y="3147789"/>
            <a:ext cx="896352" cy="4642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44D4C0-722A-A3A2-DA81-8A9CAFADFA19}"/>
              </a:ext>
            </a:extLst>
          </p:cNvPr>
          <p:cNvSpPr txBox="1"/>
          <p:nvPr/>
        </p:nvSpPr>
        <p:spPr>
          <a:xfrm>
            <a:off x="8204214" y="3598991"/>
            <a:ext cx="2171700" cy="132343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Мусить брати до уваги орієнтацію та положення світла, щоб </a:t>
            </a:r>
            <a:r>
              <a:rPr lang="uk-UA" sz="1600" dirty="0" err="1">
                <a:solidFill>
                  <a:schemeClr val="bg1"/>
                </a:solidFill>
                <a:latin typeface="YouTube Sans"/>
              </a:rPr>
              <a:t>растеризувати</a:t>
            </a:r>
            <a:r>
              <a:rPr lang="uk-UA" sz="1600" dirty="0">
                <a:solidFill>
                  <a:schemeClr val="bg1"/>
                </a:solidFill>
                <a:latin typeface="YouTube Sans"/>
              </a:rPr>
              <a:t> з точки зору світла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249994-A5A3-2F45-9E7A-C1E5B1F45517}"/>
              </a:ext>
            </a:extLst>
          </p:cNvPr>
          <p:cNvSpPr/>
          <p:nvPr/>
        </p:nvSpPr>
        <p:spPr>
          <a:xfrm>
            <a:off x="3633199" y="4484005"/>
            <a:ext cx="3964405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5293FA-F72B-E3BF-334F-0FC226A3C503}"/>
              </a:ext>
            </a:extLst>
          </p:cNvPr>
          <p:cNvCxnSpPr>
            <a:cxnSpLocks/>
            <a:stCxn id="22" idx="1"/>
            <a:endCxn id="6" idx="3"/>
          </p:cNvCxnSpPr>
          <p:nvPr/>
        </p:nvCxnSpPr>
        <p:spPr>
          <a:xfrm flipH="1">
            <a:off x="7597623" y="4260711"/>
            <a:ext cx="606591" cy="4135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A1F612-E78C-2292-9DC2-67BF46E7D5F0}"/>
              </a:ext>
            </a:extLst>
          </p:cNvPr>
          <p:cNvSpPr txBox="1"/>
          <p:nvPr/>
        </p:nvSpPr>
        <p:spPr>
          <a:xfrm>
            <a:off x="565150" y="4943403"/>
            <a:ext cx="2171700" cy="132343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chemeClr val="bg1"/>
                </a:solidFill>
                <a:latin typeface="YouTube Sans"/>
              </a:rPr>
              <a:t>Нам слід вивести нову формулу для проєкції, беручи до уваги напрямок променів нашого світла</a:t>
            </a:r>
            <a:endParaRPr lang="en-US" sz="16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7F453-2734-8C07-9172-1B06439267CE}"/>
              </a:ext>
            </a:extLst>
          </p:cNvPr>
          <p:cNvSpPr/>
          <p:nvPr/>
        </p:nvSpPr>
        <p:spPr>
          <a:xfrm>
            <a:off x="3633198" y="5470994"/>
            <a:ext cx="3964405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EF2260-DB4F-48CE-0ABE-AAB805E43E6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2736850" y="5605123"/>
            <a:ext cx="896348" cy="505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2" grpId="0" animBg="1"/>
      <p:bldP spid="23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56086</TotalTime>
  <Words>2803</Words>
  <Application>Microsoft Office PowerPoint</Application>
  <PresentationFormat>Widescreen</PresentationFormat>
  <Paragraphs>290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Cambria Math</vt:lpstr>
      <vt:lpstr>Century Schoolbook</vt:lpstr>
      <vt:lpstr>SFMono-Regular</vt:lpstr>
      <vt:lpstr>Wingdings</vt:lpstr>
      <vt:lpstr>Wingdings 2</vt:lpstr>
      <vt:lpstr>YouTube Sans</vt:lpstr>
      <vt:lpstr>View</vt:lpstr>
      <vt:lpstr>Відображення тіней</vt:lpstr>
      <vt:lpstr>Відображення тіней</vt:lpstr>
      <vt:lpstr>Відображення тіней - теорія</vt:lpstr>
      <vt:lpstr>Відображення тіней - теорія</vt:lpstr>
      <vt:lpstr>Відображення тіней</vt:lpstr>
      <vt:lpstr>Відображення тіней</vt:lpstr>
      <vt:lpstr>Відображення тіней</vt:lpstr>
      <vt:lpstr>Відображення тіней</vt:lpstr>
      <vt:lpstr>Растеризування з точки зору світла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Ортографічна проєкція</vt:lpstr>
      <vt:lpstr>LIVE CODING</vt:lpstr>
      <vt:lpstr>Буфер глибини у піксельному шейдері</vt:lpstr>
      <vt:lpstr>Нанесення тіней у піксельному шейдері</vt:lpstr>
      <vt:lpstr>LIVE CODING</vt:lpstr>
      <vt:lpstr>Тіньові артефакти</vt:lpstr>
      <vt:lpstr>Тіньові артефакти</vt:lpstr>
      <vt:lpstr>Тіньові артефакти</vt:lpstr>
      <vt:lpstr>Тіньові артефакти</vt:lpstr>
      <vt:lpstr>Тіньові артефакти</vt:lpstr>
      <vt:lpstr>Тіньові артефакти</vt:lpstr>
      <vt:lpstr>Тіньові артефакти</vt:lpstr>
      <vt:lpstr>Зсув глибини</vt:lpstr>
      <vt:lpstr>Роздільна здатність тіні</vt:lpstr>
      <vt:lpstr>Зсув глибини</vt:lpstr>
      <vt:lpstr>Зсув глибини</vt:lpstr>
      <vt:lpstr>Нахильний зсув глибини</vt:lpstr>
      <vt:lpstr>Зсуви глибини</vt:lpstr>
      <vt:lpstr>Зсуви глибини</vt:lpstr>
      <vt:lpstr>LIVE CODING</vt:lpstr>
      <vt:lpstr>Положення карти тіней</vt:lpstr>
      <vt:lpstr>LIVE CODING</vt:lpstr>
      <vt:lpstr>PowerPoint Presentation</vt:lpstr>
      <vt:lpstr>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Phong Lighting</dc:title>
  <dc:creator>Szlachtycz, Ihor</dc:creator>
  <cp:lastModifiedBy>Mike Smith</cp:lastModifiedBy>
  <cp:revision>71</cp:revision>
  <dcterms:created xsi:type="dcterms:W3CDTF">2022-06-14T01:22:49Z</dcterms:created>
  <dcterms:modified xsi:type="dcterms:W3CDTF">2025-07-08T02:03:59Z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2022-06-14T01:22:57Z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119985b7-b8e3-4544-a26f-288f7c7a2d2b</vt:lpwstr>
  </property>
  <property fmtid="{D5CDD505-2E9C-101B-9397-08002B2CF9AE}" pid="10" name="MSIP_Label_64e4cbe8-b4f6-45dc-bcba-6123dfd2d8bf_ContentBits">
    <vt:lpwstr>0</vt:lpwstr>
  </property>
</Properties>
</file>